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9" r:id="rId2"/>
    <p:sldId id="332" r:id="rId3"/>
    <p:sldId id="400" r:id="rId4"/>
    <p:sldId id="449" r:id="rId5"/>
    <p:sldId id="393" r:id="rId6"/>
    <p:sldId id="441" r:id="rId7"/>
    <p:sldId id="442" r:id="rId8"/>
    <p:sldId id="399" r:id="rId9"/>
    <p:sldId id="402" r:id="rId10"/>
    <p:sldId id="443" r:id="rId11"/>
    <p:sldId id="444" r:id="rId12"/>
    <p:sldId id="445" r:id="rId13"/>
    <p:sldId id="446" r:id="rId14"/>
    <p:sldId id="448" r:id="rId15"/>
    <p:sldId id="403" r:id="rId16"/>
    <p:sldId id="405" r:id="rId17"/>
    <p:sldId id="406" r:id="rId18"/>
    <p:sldId id="410" r:id="rId19"/>
    <p:sldId id="411" r:id="rId20"/>
    <p:sldId id="423" r:id="rId21"/>
    <p:sldId id="428" r:id="rId22"/>
    <p:sldId id="430" r:id="rId23"/>
    <p:sldId id="431" r:id="rId24"/>
    <p:sldId id="432" r:id="rId25"/>
    <p:sldId id="457" r:id="rId26"/>
    <p:sldId id="452" r:id="rId27"/>
    <p:sldId id="451" r:id="rId28"/>
    <p:sldId id="456" r:id="rId29"/>
    <p:sldId id="433" r:id="rId30"/>
    <p:sldId id="434" r:id="rId31"/>
    <p:sldId id="435" r:id="rId32"/>
    <p:sldId id="436" r:id="rId33"/>
    <p:sldId id="453" r:id="rId34"/>
    <p:sldId id="426" r:id="rId35"/>
    <p:sldId id="425" r:id="rId36"/>
    <p:sldId id="377" r:id="rId37"/>
    <p:sldId id="378" r:id="rId38"/>
    <p:sldId id="454" r:id="rId39"/>
    <p:sldId id="389" r:id="rId40"/>
    <p:sldId id="386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5908"/>
    <a:srgbClr val="FB03B4"/>
    <a:srgbClr val="FFFF00"/>
    <a:srgbClr val="00FFFF"/>
    <a:srgbClr val="66CCFF"/>
    <a:srgbClr val="66FF33"/>
    <a:srgbClr val="FFCC00"/>
    <a:srgbClr val="FFFF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4" autoAdjust="0"/>
    <p:restoredTop sz="94086" autoAdjust="0"/>
  </p:normalViewPr>
  <p:slideViewPr>
    <p:cSldViewPr>
      <p:cViewPr varScale="1">
        <p:scale>
          <a:sx n="73" d="100"/>
          <a:sy n="73" d="100"/>
        </p:scale>
        <p:origin x="1551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56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4487C1-3E12-4E38-8E01-565D3E42A807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6D5B54D-A31E-4F30-AC17-7354C259DBAD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GB" dirty="0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</dgm:t>
    </dgm:pt>
    <dgm:pt modelId="{DDBAA095-9DE0-4E83-A231-3343A5DCD3F0}" type="parTrans" cxnId="{4185BFA8-6FB4-4F65-AD01-6541F9905371}">
      <dgm:prSet/>
      <dgm:spPr/>
      <dgm:t>
        <a:bodyPr/>
        <a:lstStyle/>
        <a:p>
          <a:endParaRPr lang="en-GB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</dgm:t>
    </dgm:pt>
    <dgm:pt modelId="{C7178030-995C-4BF5-B210-B92DA22B0089}" type="sibTrans" cxnId="{4185BFA8-6FB4-4F65-AD01-6541F9905371}">
      <dgm:prSet/>
      <dgm:spPr/>
      <dgm:t>
        <a:bodyPr/>
        <a:lstStyle/>
        <a:p>
          <a:endParaRPr lang="en-GB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</dgm:t>
    </dgm:pt>
    <dgm:pt modelId="{5F888035-C41D-4C60-8B06-E0F97E0B197E}">
      <dgm:prSet phldrT="[Text]" custT="1"/>
      <dgm:spPr>
        <a:gradFill flip="none" rotWithShape="0">
          <a:gsLst>
            <a:gs pos="0">
              <a:srgbClr val="960000">
                <a:shade val="30000"/>
                <a:satMod val="115000"/>
              </a:srgbClr>
            </a:gs>
            <a:gs pos="50000">
              <a:srgbClr val="960000">
                <a:shade val="67500"/>
                <a:satMod val="115000"/>
              </a:srgbClr>
            </a:gs>
            <a:gs pos="100000">
              <a:srgbClr val="960000">
                <a:shade val="100000"/>
                <a:satMod val="115000"/>
              </a:srgbClr>
            </a:gs>
          </a:gsLst>
          <a:lin ang="5400000" scaled="1"/>
          <a:tileRect/>
        </a:gradFill>
      </dgm:spPr>
      <dgm:t>
        <a:bodyPr/>
        <a:lstStyle/>
        <a:p>
          <a:pPr algn="ctr">
            <a:lnSpc>
              <a:spcPct val="100000"/>
            </a:lnSpc>
          </a:pPr>
          <a:r>
            <a:rPr lang="en-US" sz="4000" dirty="0" smtClean="0">
              <a:latin typeface="Bernard MT Condensed" pitchFamily="18" charset="0"/>
              <a:ea typeface="Arial Unicode MS" pitchFamily="34" charset="-128"/>
              <a:cs typeface="Arial Unicode MS" pitchFamily="34" charset="-128"/>
            </a:rPr>
            <a:t>FRGS </a:t>
          </a:r>
        </a:p>
        <a:p>
          <a:pPr algn="ctr">
            <a:lnSpc>
              <a:spcPct val="100000"/>
            </a:lnSpc>
          </a:pPr>
          <a:r>
            <a:rPr lang="en-US" sz="1500" b="1" dirty="0" smtClean="0"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Fundamental Research Grant Scheme</a:t>
          </a:r>
        </a:p>
        <a:p>
          <a:pPr algn="just">
            <a:lnSpc>
              <a:spcPct val="100000"/>
            </a:lnSpc>
          </a:pPr>
          <a:endParaRPr lang="en-US" sz="2000" b="1" dirty="0" smtClean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  <a:p>
          <a:pPr algn="just">
            <a:lnSpc>
              <a:spcPct val="100000"/>
            </a:lnSpc>
          </a:pPr>
          <a:r>
            <a:rPr lang="en-US" sz="1400" b="1" dirty="0" smtClean="0">
              <a:solidFill>
                <a:schemeClr val="bg1"/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- </a:t>
          </a:r>
          <a:r>
            <a:rPr lang="en-US" sz="1400" b="1" dirty="0" err="1" smtClean="0">
              <a:solidFill>
                <a:schemeClr val="bg1"/>
              </a:solidFill>
              <a:latin typeface="Arial Narrow" pitchFamily="34" charset="0"/>
            </a:rPr>
            <a:t>Penyelidikan</a:t>
          </a:r>
          <a:r>
            <a:rPr lang="en-US" sz="1400" b="1" dirty="0" smtClean="0">
              <a:solidFill>
                <a:schemeClr val="bg1"/>
              </a:solidFill>
              <a:latin typeface="Arial Narrow" pitchFamily="34" charset="0"/>
            </a:rPr>
            <a:t> yang </a:t>
          </a:r>
          <a:r>
            <a:rPr lang="en-US" sz="1400" b="1" dirty="0" err="1" smtClean="0">
              <a:solidFill>
                <a:schemeClr val="bg1"/>
              </a:solidFill>
              <a:latin typeface="Arial Narrow" pitchFamily="34" charset="0"/>
            </a:rPr>
            <a:t>menghasilkan</a:t>
          </a:r>
          <a:r>
            <a:rPr lang="en-US" sz="1400" b="1" dirty="0" smtClean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US" sz="1400" b="1" dirty="0" err="1" smtClean="0">
              <a:solidFill>
                <a:schemeClr val="bg1"/>
              </a:solidFill>
              <a:latin typeface="Arial Narrow" pitchFamily="34" charset="0"/>
            </a:rPr>
            <a:t>teori</a:t>
          </a:r>
          <a:r>
            <a:rPr lang="en-US" sz="1400" b="1" dirty="0" smtClean="0">
              <a:solidFill>
                <a:schemeClr val="bg1"/>
              </a:solidFill>
              <a:latin typeface="Arial Narrow" pitchFamily="34" charset="0"/>
            </a:rPr>
            <a:t>, </a:t>
          </a:r>
          <a:r>
            <a:rPr lang="en-US" sz="1400" b="1" dirty="0" err="1" smtClean="0">
              <a:solidFill>
                <a:schemeClr val="bg1"/>
              </a:solidFill>
              <a:latin typeface="Arial Narrow" pitchFamily="34" charset="0"/>
            </a:rPr>
            <a:t>konsep</a:t>
          </a:r>
          <a:r>
            <a:rPr lang="en-US" sz="1400" b="1" dirty="0" smtClean="0">
              <a:solidFill>
                <a:schemeClr val="bg1"/>
              </a:solidFill>
              <a:latin typeface="Arial Narrow" pitchFamily="34" charset="0"/>
            </a:rPr>
            <a:t>,</a:t>
          </a:r>
        </a:p>
        <a:p>
          <a:pPr algn="just">
            <a:lnSpc>
              <a:spcPct val="100000"/>
            </a:lnSpc>
          </a:pPr>
          <a:r>
            <a:rPr lang="en-US" sz="1400" b="1" dirty="0" smtClean="0">
              <a:solidFill>
                <a:schemeClr val="bg1"/>
              </a:solidFill>
              <a:latin typeface="Arial Narrow" pitchFamily="34" charset="0"/>
            </a:rPr>
            <a:t>   </a:t>
          </a:r>
          <a:r>
            <a:rPr lang="en-US" sz="1400" b="1" dirty="0" err="1" smtClean="0">
              <a:solidFill>
                <a:schemeClr val="bg1"/>
              </a:solidFill>
              <a:latin typeface="Arial Narrow" pitchFamily="34" charset="0"/>
            </a:rPr>
            <a:t>dan</a:t>
          </a:r>
          <a:r>
            <a:rPr lang="en-US" sz="1400" b="1" dirty="0" smtClean="0">
              <a:solidFill>
                <a:schemeClr val="bg1"/>
              </a:solidFill>
              <a:latin typeface="Arial Narrow" pitchFamily="34" charset="0"/>
            </a:rPr>
            <a:t> idea </a:t>
          </a:r>
          <a:r>
            <a:rPr lang="en-US" sz="1400" b="1" dirty="0" err="1" smtClean="0">
              <a:solidFill>
                <a:schemeClr val="bg1"/>
              </a:solidFill>
              <a:latin typeface="Arial Narrow" pitchFamily="34" charset="0"/>
            </a:rPr>
            <a:t>baru</a:t>
          </a:r>
          <a:endParaRPr lang="en-US" sz="1400" b="1" dirty="0" smtClean="0">
            <a:solidFill>
              <a:schemeClr val="bg1"/>
            </a:solidFill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  <a:p>
          <a:pPr algn="just">
            <a:lnSpc>
              <a:spcPct val="100000"/>
            </a:lnSpc>
          </a:pPr>
          <a:r>
            <a:rPr lang="en-US" sz="1400" b="1" dirty="0" smtClean="0">
              <a:solidFill>
                <a:schemeClr val="bg1"/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rPr>
            <a:t>-  </a:t>
          </a:r>
          <a:r>
            <a:rPr lang="en-US" sz="1400" b="1" dirty="0" err="1" smtClean="0">
              <a:solidFill>
                <a:schemeClr val="bg1"/>
              </a:solidFill>
              <a:latin typeface="Arial Narrow" pitchFamily="34" charset="0"/>
            </a:rPr>
            <a:t>Menjawab</a:t>
          </a:r>
          <a:r>
            <a:rPr lang="en-US" sz="1400" b="1" dirty="0" smtClean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US" sz="1400" b="1" dirty="0" err="1" smtClean="0">
              <a:solidFill>
                <a:schemeClr val="bg1"/>
              </a:solidFill>
              <a:latin typeface="Arial Narrow" pitchFamily="34" charset="0"/>
            </a:rPr>
            <a:t>persoalan</a:t>
          </a:r>
          <a:r>
            <a:rPr lang="en-US" sz="1400" b="1" dirty="0" smtClean="0">
              <a:solidFill>
                <a:schemeClr val="bg1"/>
              </a:solidFill>
              <a:latin typeface="Arial Narrow" pitchFamily="34" charset="0"/>
            </a:rPr>
            <a:t>  “WHY?”  </a:t>
          </a:r>
          <a:r>
            <a:rPr lang="en-US" sz="1400" b="1" dirty="0" err="1" smtClean="0">
              <a:solidFill>
                <a:schemeClr val="bg1"/>
              </a:solidFill>
              <a:latin typeface="Arial Narrow" pitchFamily="34" charset="0"/>
            </a:rPr>
            <a:t>dan</a:t>
          </a:r>
          <a:r>
            <a:rPr lang="en-US" sz="1400" b="1" dirty="0" smtClean="0">
              <a:solidFill>
                <a:schemeClr val="bg1"/>
              </a:solidFill>
              <a:latin typeface="Arial Narrow" pitchFamily="34" charset="0"/>
            </a:rPr>
            <a:t>  “HOW?”.</a:t>
          </a:r>
          <a:endParaRPr lang="en-US" sz="1400" b="1" dirty="0" smtClean="0">
            <a:solidFill>
              <a:schemeClr val="bg1"/>
            </a:solidFill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CAA71AE1-1D82-4CB3-A112-A59180F19898}" type="parTrans" cxnId="{1B638D95-447C-4D3B-9081-0CE8BF70FF26}">
      <dgm:prSet/>
      <dgm:spPr/>
      <dgm:t>
        <a:bodyPr/>
        <a:lstStyle/>
        <a:p>
          <a:endParaRPr lang="en-GB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</dgm:t>
    </dgm:pt>
    <dgm:pt modelId="{6068E651-70A1-41AD-982D-7797ADCC8CE0}" type="sibTrans" cxnId="{1B638D95-447C-4D3B-9081-0CE8BF70FF26}">
      <dgm:prSet/>
      <dgm:spPr/>
      <dgm:t>
        <a:bodyPr/>
        <a:lstStyle/>
        <a:p>
          <a:endParaRPr lang="en-GB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</dgm:t>
    </dgm:pt>
    <dgm:pt modelId="{CCD8842C-05B5-4305-A74E-A7B761DB412F}">
      <dgm:prSet phldrT="[Text]" custT="1"/>
      <dgm:spPr>
        <a:gradFill flip="none" rotWithShape="0">
          <a:gsLst>
            <a:gs pos="0">
              <a:srgbClr val="960000">
                <a:shade val="30000"/>
                <a:satMod val="115000"/>
              </a:srgbClr>
            </a:gs>
            <a:gs pos="50000">
              <a:srgbClr val="960000">
                <a:shade val="67500"/>
                <a:satMod val="115000"/>
              </a:srgbClr>
            </a:gs>
            <a:gs pos="100000">
              <a:srgbClr val="960000">
                <a:shade val="100000"/>
                <a:satMod val="115000"/>
              </a:srgbClr>
            </a:gs>
          </a:gsLst>
          <a:lin ang="5400000" scaled="1"/>
          <a:tileRect/>
        </a:gradFill>
      </dgm:spPr>
      <dgm:t>
        <a:bodyPr/>
        <a:lstStyle/>
        <a:p>
          <a:pPr algn="ctr"/>
          <a:r>
            <a:rPr lang="en-US" sz="4000" strike="sngStrike" dirty="0" smtClean="0">
              <a:latin typeface="Bernard MT Condensed" pitchFamily="18" charset="0"/>
              <a:ea typeface="Arial Unicode MS" pitchFamily="34" charset="-128"/>
              <a:cs typeface="Arial Unicode MS" pitchFamily="34" charset="-128"/>
            </a:rPr>
            <a:t>ERGS</a:t>
          </a:r>
        </a:p>
        <a:p>
          <a:pPr algn="ctr"/>
          <a:r>
            <a:rPr lang="en-US" sz="1500" b="1" strike="sngStrike" dirty="0" smtClean="0">
              <a:latin typeface="Arial Narrow" pitchFamily="34" charset="0"/>
            </a:rPr>
            <a:t>Exploratory Research Grant Scheme</a:t>
          </a:r>
        </a:p>
        <a:p>
          <a:pPr algn="ctr"/>
          <a:endParaRPr lang="en-US" sz="1000" strike="sngStrike" dirty="0" smtClean="0">
            <a:latin typeface="Arial Narrow" pitchFamily="34" charset="0"/>
          </a:endParaRPr>
        </a:p>
        <a:p>
          <a:pPr algn="ctr"/>
          <a:endParaRPr lang="en-US" sz="1000" strike="sngStrike" dirty="0" smtClean="0">
            <a:latin typeface="Arial Narrow" pitchFamily="34" charset="0"/>
          </a:endParaRPr>
        </a:p>
        <a:p>
          <a:pPr marL="0" indent="0" algn="just"/>
          <a:r>
            <a:rPr lang="en-US" sz="1400" b="1" strike="sngStrike" dirty="0" smtClean="0">
              <a:solidFill>
                <a:schemeClr val="bg1"/>
              </a:solidFill>
              <a:latin typeface="Arial Narrow" pitchFamily="34" charset="0"/>
            </a:rPr>
            <a:t>-  </a:t>
          </a:r>
          <a:r>
            <a:rPr lang="en-US" sz="1400" b="1" strike="sngStrike" dirty="0" err="1" smtClean="0">
              <a:solidFill>
                <a:schemeClr val="bg1"/>
              </a:solidFill>
              <a:latin typeface="Arial Narrow" pitchFamily="34" charset="0"/>
            </a:rPr>
            <a:t>Hasil</a:t>
          </a:r>
          <a:r>
            <a:rPr lang="en-US" sz="1400" b="1" strike="sngStrike" dirty="0" smtClean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US" sz="1400" b="1" strike="sngStrike" dirty="0" err="1" smtClean="0">
              <a:solidFill>
                <a:schemeClr val="bg1"/>
              </a:solidFill>
              <a:latin typeface="Arial Narrow" pitchFamily="34" charset="0"/>
            </a:rPr>
            <a:t>penemuan</a:t>
          </a:r>
          <a:r>
            <a:rPr lang="en-US" sz="1400" b="1" strike="sngStrike" dirty="0" smtClean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US" sz="1400" b="1" strike="sngStrike" dirty="0" err="1" smtClean="0">
              <a:solidFill>
                <a:schemeClr val="bg1"/>
              </a:solidFill>
              <a:latin typeface="Arial Narrow" pitchFamily="34" charset="0"/>
            </a:rPr>
            <a:t>boleh</a:t>
          </a:r>
          <a:r>
            <a:rPr lang="en-US" sz="1400" b="1" strike="sngStrike" dirty="0" smtClean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US" sz="1400" b="1" strike="sngStrike" dirty="0" err="1" smtClean="0">
              <a:solidFill>
                <a:schemeClr val="bg1"/>
              </a:solidFill>
              <a:latin typeface="Arial Narrow" pitchFamily="34" charset="0"/>
            </a:rPr>
            <a:t>dikembangkan</a:t>
          </a:r>
          <a:r>
            <a:rPr lang="en-US" sz="1400" b="1" strike="sngStrike" dirty="0" smtClean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US" sz="1400" b="1" strike="sngStrike" dirty="0" err="1" smtClean="0">
              <a:solidFill>
                <a:schemeClr val="bg1"/>
              </a:solidFill>
              <a:latin typeface="Arial Narrow" pitchFamily="34" charset="0"/>
            </a:rPr>
            <a:t>kepada</a:t>
          </a:r>
          <a:endParaRPr lang="en-US" sz="1400" b="1" strike="sngStrike" dirty="0" smtClean="0">
            <a:solidFill>
              <a:schemeClr val="bg1"/>
            </a:solidFill>
            <a:latin typeface="Arial Narrow" pitchFamily="34" charset="0"/>
          </a:endParaRPr>
        </a:p>
        <a:p>
          <a:pPr marL="0" indent="0" algn="just"/>
          <a:r>
            <a:rPr lang="en-US" sz="1400" b="1" strike="sngStrike" dirty="0" smtClean="0">
              <a:solidFill>
                <a:schemeClr val="bg1"/>
              </a:solidFill>
              <a:latin typeface="Arial Narrow" pitchFamily="34" charset="0"/>
            </a:rPr>
            <a:t>    </a:t>
          </a:r>
          <a:r>
            <a:rPr lang="en-US" sz="1400" b="1" strike="sngStrike" dirty="0" err="1" smtClean="0">
              <a:solidFill>
                <a:schemeClr val="bg1"/>
              </a:solidFill>
              <a:latin typeface="Arial Narrow" pitchFamily="34" charset="0"/>
            </a:rPr>
            <a:t>projek</a:t>
          </a:r>
          <a:r>
            <a:rPr lang="en-US" sz="1400" b="1" strike="sngStrike" dirty="0" smtClean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US" sz="1400" b="1" strike="sngStrike" dirty="0" err="1" smtClean="0">
              <a:solidFill>
                <a:schemeClr val="bg1"/>
              </a:solidFill>
              <a:latin typeface="Arial Narrow" pitchFamily="34" charset="0"/>
            </a:rPr>
            <a:t>bersifat</a:t>
          </a:r>
          <a:r>
            <a:rPr lang="en-US" sz="1400" b="1" strike="sngStrike" dirty="0" smtClean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US" sz="1400" b="1" strike="sngStrike" dirty="0" err="1" smtClean="0">
              <a:solidFill>
                <a:schemeClr val="bg1"/>
              </a:solidFill>
              <a:latin typeface="Arial Narrow" pitchFamily="34" charset="0"/>
            </a:rPr>
            <a:t>gunaan</a:t>
          </a:r>
          <a:endParaRPr lang="en-US" sz="1400" b="1" strike="sngStrike" dirty="0" smtClean="0">
            <a:solidFill>
              <a:schemeClr val="bg1"/>
            </a:solidFill>
            <a:latin typeface="Arial Narrow" pitchFamily="34" charset="0"/>
          </a:endParaRPr>
        </a:p>
        <a:p>
          <a:pPr algn="just"/>
          <a:r>
            <a:rPr lang="en-US" sz="1400" b="1" strike="sngStrike" dirty="0" smtClean="0">
              <a:solidFill>
                <a:schemeClr val="bg1"/>
              </a:solidFill>
              <a:latin typeface="Arial Narrow" pitchFamily="34" charset="0"/>
            </a:rPr>
            <a:t>-  </a:t>
          </a:r>
          <a:r>
            <a:rPr lang="en-US" sz="1400" b="1" strike="sngStrike" dirty="0" err="1" smtClean="0">
              <a:solidFill>
                <a:schemeClr val="bg1"/>
              </a:solidFill>
              <a:latin typeface="Arial Narrow" pitchFamily="34" charset="0"/>
            </a:rPr>
            <a:t>Menjawab</a:t>
          </a:r>
          <a:r>
            <a:rPr lang="en-US" sz="1400" b="1" strike="sngStrike" dirty="0" smtClean="0">
              <a:solidFill>
                <a:schemeClr val="bg1"/>
              </a:solidFill>
              <a:latin typeface="Arial Narrow" pitchFamily="34" charset="0"/>
            </a:rPr>
            <a:t> </a:t>
          </a:r>
          <a:r>
            <a:rPr lang="en-US" sz="1400" b="1" strike="sngStrike" dirty="0" err="1" smtClean="0">
              <a:solidFill>
                <a:schemeClr val="bg1"/>
              </a:solidFill>
              <a:latin typeface="Arial Narrow" pitchFamily="34" charset="0"/>
            </a:rPr>
            <a:t>persoalan</a:t>
          </a:r>
          <a:r>
            <a:rPr lang="en-US" sz="1400" b="1" strike="sngStrike" dirty="0" smtClean="0">
              <a:solidFill>
                <a:schemeClr val="bg1"/>
              </a:solidFill>
              <a:latin typeface="Arial Narrow" pitchFamily="34" charset="0"/>
            </a:rPr>
            <a:t>  “WHAT?”  </a:t>
          </a:r>
          <a:r>
            <a:rPr lang="en-US" sz="1400" b="1" strike="sngStrike" dirty="0" err="1" smtClean="0">
              <a:solidFill>
                <a:schemeClr val="bg1"/>
              </a:solidFill>
              <a:latin typeface="Arial Narrow" pitchFamily="34" charset="0"/>
            </a:rPr>
            <a:t>dan</a:t>
          </a:r>
          <a:r>
            <a:rPr lang="en-US" sz="1400" b="1" strike="sngStrike" dirty="0" smtClean="0">
              <a:solidFill>
                <a:schemeClr val="bg1"/>
              </a:solidFill>
              <a:latin typeface="Arial Narrow" pitchFamily="34" charset="0"/>
            </a:rPr>
            <a:t>  “WHERE?”</a:t>
          </a:r>
          <a:r>
            <a:rPr lang="en-US" sz="1400" b="1" dirty="0" smtClean="0">
              <a:solidFill>
                <a:schemeClr val="bg1"/>
              </a:solidFill>
              <a:latin typeface="Arial Narrow" pitchFamily="34" charset="0"/>
            </a:rPr>
            <a:t>.</a:t>
          </a:r>
          <a:endParaRPr lang="en-GB" sz="1400" b="1" dirty="0">
            <a:solidFill>
              <a:schemeClr val="bg1"/>
            </a:solidFill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CC2E67B0-79EC-4C75-B7D2-38DA07A5B2F8}" type="parTrans" cxnId="{5D97A1D8-C822-42FC-87CD-619C4698B991}">
      <dgm:prSet/>
      <dgm:spPr/>
      <dgm:t>
        <a:bodyPr/>
        <a:lstStyle/>
        <a:p>
          <a:endParaRPr lang="en-GB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</dgm:t>
    </dgm:pt>
    <dgm:pt modelId="{AC1EE6B1-AA20-4191-AA2E-FB2EBCF3A7A5}" type="sibTrans" cxnId="{5D97A1D8-C822-42FC-87CD-619C4698B991}">
      <dgm:prSet/>
      <dgm:spPr/>
      <dgm:t>
        <a:bodyPr/>
        <a:lstStyle/>
        <a:p>
          <a:endParaRPr lang="en-GB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</dgm:t>
    </dgm:pt>
    <dgm:pt modelId="{7CD9FAA1-5003-43BE-A7CD-FDE8F4CE8776}">
      <dgm:prSet phldrT="[Text]" custT="1"/>
      <dgm:spPr>
        <a:gradFill flip="none" rotWithShape="0">
          <a:gsLst>
            <a:gs pos="0">
              <a:srgbClr val="960000">
                <a:shade val="30000"/>
                <a:satMod val="115000"/>
              </a:srgbClr>
            </a:gs>
            <a:gs pos="50000">
              <a:srgbClr val="960000">
                <a:shade val="67500"/>
                <a:satMod val="115000"/>
              </a:srgbClr>
            </a:gs>
            <a:gs pos="100000">
              <a:srgbClr val="960000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en-US" sz="4000" dirty="0" smtClean="0">
              <a:latin typeface="Bernard MT Condensed" pitchFamily="18" charset="0"/>
              <a:ea typeface="Arial Unicode MS" pitchFamily="34" charset="-128"/>
              <a:cs typeface="Arial Unicode MS" pitchFamily="34" charset="-128"/>
            </a:rPr>
            <a:t>LRGS</a:t>
          </a:r>
        </a:p>
        <a:p>
          <a:pPr algn="ctr"/>
          <a:r>
            <a:rPr lang="en-US" sz="1500" b="1" dirty="0" smtClean="0">
              <a:latin typeface="Arial Narrow" pitchFamily="34" charset="0"/>
            </a:rPr>
            <a:t>Long-term Research Grant Scheme</a:t>
          </a:r>
        </a:p>
        <a:p>
          <a:pPr algn="ctr"/>
          <a:endParaRPr lang="en-US" sz="1400" dirty="0" smtClean="0">
            <a:latin typeface="Arial Narrow" pitchFamily="34" charset="0"/>
          </a:endParaRPr>
        </a:p>
        <a:p>
          <a:pPr algn="just"/>
          <a:r>
            <a:rPr lang="en-US" sz="1400" dirty="0" smtClean="0">
              <a:latin typeface="Arial Narrow" pitchFamily="34" charset="0"/>
            </a:rPr>
            <a:t>- </a:t>
          </a:r>
          <a:r>
            <a:rPr lang="en-US" sz="1400" b="1" dirty="0" err="1" smtClean="0">
              <a:latin typeface="Arial Narrow" pitchFamily="34" charset="0"/>
            </a:rPr>
            <a:t>Penyelidikan</a:t>
          </a:r>
          <a:r>
            <a:rPr lang="en-US" sz="1400" b="1" dirty="0" smtClean="0">
              <a:latin typeface="Arial Narrow" pitchFamily="34" charset="0"/>
            </a:rPr>
            <a:t> fundamental yang </a:t>
          </a:r>
          <a:r>
            <a:rPr lang="en-US" sz="1400" b="1" dirty="0" err="1" smtClean="0">
              <a:latin typeface="Arial Narrow" pitchFamily="34" charset="0"/>
            </a:rPr>
            <a:t>memerlukan</a:t>
          </a:r>
          <a:r>
            <a:rPr lang="en-US" sz="1400" b="1" dirty="0" smtClean="0">
              <a:latin typeface="Arial Narrow" pitchFamily="34" charset="0"/>
            </a:rPr>
            <a:t> </a:t>
          </a:r>
        </a:p>
        <a:p>
          <a:pPr algn="just"/>
          <a:r>
            <a:rPr lang="en-US" sz="1400" b="1" dirty="0" smtClean="0">
              <a:latin typeface="Arial Narrow" pitchFamily="34" charset="0"/>
            </a:rPr>
            <a:t>  </a:t>
          </a:r>
          <a:r>
            <a:rPr lang="en-US" sz="1400" b="1" dirty="0" err="1" smtClean="0">
              <a:latin typeface="Arial Narrow" pitchFamily="34" charset="0"/>
            </a:rPr>
            <a:t>tempoh</a:t>
          </a:r>
          <a:r>
            <a:rPr lang="en-US" sz="1400" b="1" dirty="0" smtClean="0">
              <a:latin typeface="Arial Narrow" pitchFamily="34" charset="0"/>
            </a:rPr>
            <a:t> </a:t>
          </a:r>
          <a:r>
            <a:rPr lang="en-US" sz="1400" b="1" dirty="0" err="1" smtClean="0">
              <a:latin typeface="Arial Narrow" pitchFamily="34" charset="0"/>
            </a:rPr>
            <a:t>pelaksanaan</a:t>
          </a:r>
          <a:r>
            <a:rPr lang="en-US" sz="1400" b="1" dirty="0" smtClean="0">
              <a:latin typeface="Arial Narrow" pitchFamily="34" charset="0"/>
            </a:rPr>
            <a:t> </a:t>
          </a:r>
          <a:r>
            <a:rPr lang="en-US" sz="1400" b="1" dirty="0" err="1" smtClean="0">
              <a:latin typeface="Arial Narrow" pitchFamily="34" charset="0"/>
            </a:rPr>
            <a:t>melebihi</a:t>
          </a:r>
          <a:r>
            <a:rPr lang="en-US" sz="1400" b="1" dirty="0" smtClean="0">
              <a:latin typeface="Arial Narrow" pitchFamily="34" charset="0"/>
            </a:rPr>
            <a:t> 3 </a:t>
          </a:r>
          <a:r>
            <a:rPr lang="en-US" sz="1400" b="1" dirty="0" err="1" smtClean="0">
              <a:latin typeface="Arial Narrow" pitchFamily="34" charset="0"/>
            </a:rPr>
            <a:t>tahun</a:t>
          </a:r>
          <a:endParaRPr lang="en-US" sz="1400" b="1" dirty="0" smtClean="0">
            <a:latin typeface="Arial Narrow" pitchFamily="34" charset="0"/>
          </a:endParaRPr>
        </a:p>
        <a:p>
          <a:pPr algn="just"/>
          <a:endParaRPr lang="en-US" sz="1500" dirty="0" smtClean="0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  <a:p>
          <a:pPr algn="just"/>
          <a:endParaRPr lang="en-GB" sz="1500" dirty="0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</dgm:t>
    </dgm:pt>
    <dgm:pt modelId="{FC624EC0-CC30-4623-8092-4408C3F92EC0}" type="parTrans" cxnId="{A07042B5-128A-48CA-8745-85B752B963E7}">
      <dgm:prSet/>
      <dgm:spPr/>
      <dgm:t>
        <a:bodyPr/>
        <a:lstStyle/>
        <a:p>
          <a:endParaRPr lang="en-GB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</dgm:t>
    </dgm:pt>
    <dgm:pt modelId="{A09CF0B8-D57E-460F-BA5A-C197C239F55E}" type="sibTrans" cxnId="{A07042B5-128A-48CA-8745-85B752B963E7}">
      <dgm:prSet/>
      <dgm:spPr/>
      <dgm:t>
        <a:bodyPr/>
        <a:lstStyle/>
        <a:p>
          <a:endParaRPr lang="en-GB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</dgm:t>
    </dgm:pt>
    <dgm:pt modelId="{00419E02-58E5-4BC1-BA7B-D30BF0D1F6E2}">
      <dgm:prSet phldrT="[Text]" custT="1"/>
      <dgm:spPr>
        <a:gradFill flip="none" rotWithShape="0">
          <a:gsLst>
            <a:gs pos="0">
              <a:srgbClr val="960000">
                <a:shade val="30000"/>
                <a:satMod val="115000"/>
              </a:srgbClr>
            </a:gs>
            <a:gs pos="50000">
              <a:srgbClr val="960000">
                <a:shade val="67500"/>
                <a:satMod val="115000"/>
              </a:srgbClr>
            </a:gs>
            <a:gs pos="100000">
              <a:srgbClr val="960000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pPr algn="ctr"/>
          <a:r>
            <a:rPr lang="en-US" sz="4000" dirty="0" smtClean="0">
              <a:latin typeface="Bernard MT Condensed" pitchFamily="18" charset="0"/>
              <a:ea typeface="Arial Unicode MS" pitchFamily="34" charset="-128"/>
              <a:cs typeface="Arial Unicode MS" pitchFamily="34" charset="-128"/>
            </a:rPr>
            <a:t>PRGS</a:t>
          </a:r>
        </a:p>
        <a:p>
          <a:pPr marL="0" indent="0" algn="ctr"/>
          <a:r>
            <a:rPr lang="en-US" sz="1500" b="1" dirty="0" smtClean="0">
              <a:latin typeface="Arial Narrow" pitchFamily="34" charset="0"/>
            </a:rPr>
            <a:t>Prototype Development Research Grant Scheme</a:t>
          </a:r>
        </a:p>
        <a:p>
          <a:pPr algn="ctr"/>
          <a:endParaRPr lang="en-US" sz="1400" b="1" dirty="0" smtClean="0">
            <a:latin typeface="Arial Narrow" pitchFamily="34" charset="0"/>
          </a:endParaRPr>
        </a:p>
        <a:p>
          <a:pPr algn="just"/>
          <a:r>
            <a:rPr lang="en-US" sz="1400" b="1" dirty="0" smtClean="0">
              <a:latin typeface="Arial Narrow" pitchFamily="34" charset="0"/>
            </a:rPr>
            <a:t>- </a:t>
          </a:r>
          <a:r>
            <a:rPr lang="en-US" sz="1400" b="1" dirty="0" err="1" smtClean="0">
              <a:latin typeface="Arial Narrow" pitchFamily="34" charset="0"/>
            </a:rPr>
            <a:t>Penghasilan</a:t>
          </a:r>
          <a:r>
            <a:rPr lang="en-US" sz="1400" b="1" dirty="0" smtClean="0">
              <a:latin typeface="Arial Narrow" pitchFamily="34" charset="0"/>
            </a:rPr>
            <a:t> </a:t>
          </a:r>
          <a:r>
            <a:rPr lang="en-US" sz="1400" b="1" dirty="0" err="1" smtClean="0">
              <a:latin typeface="Arial Narrow" pitchFamily="34" charset="0"/>
            </a:rPr>
            <a:t>produk</a:t>
          </a:r>
          <a:r>
            <a:rPr lang="en-US" sz="1400" b="1" dirty="0" smtClean="0">
              <a:latin typeface="Arial Narrow" pitchFamily="34" charset="0"/>
            </a:rPr>
            <a:t> </a:t>
          </a:r>
          <a:r>
            <a:rPr lang="en-US" sz="1400" b="1" dirty="0" err="1" smtClean="0">
              <a:latin typeface="Arial Narrow" pitchFamily="34" charset="0"/>
            </a:rPr>
            <a:t>penyelidikan</a:t>
          </a:r>
          <a:r>
            <a:rPr lang="en-US" sz="1400" b="1" dirty="0" smtClean="0">
              <a:latin typeface="Arial Narrow" pitchFamily="34" charset="0"/>
            </a:rPr>
            <a:t>, </a:t>
          </a:r>
          <a:r>
            <a:rPr lang="en-US" sz="1400" b="1" dirty="0" err="1" smtClean="0">
              <a:latin typeface="Arial Narrow" pitchFamily="34" charset="0"/>
            </a:rPr>
            <a:t>tetapi</a:t>
          </a:r>
          <a:r>
            <a:rPr lang="en-US" sz="1400" b="1" dirty="0" smtClean="0">
              <a:latin typeface="Arial Narrow" pitchFamily="34" charset="0"/>
            </a:rPr>
            <a:t>  </a:t>
          </a:r>
          <a:r>
            <a:rPr lang="en-US" sz="1400" b="1" dirty="0" err="1" smtClean="0">
              <a:latin typeface="Arial Narrow" pitchFamily="34" charset="0"/>
            </a:rPr>
            <a:t>belum</a:t>
          </a:r>
          <a:r>
            <a:rPr lang="en-US" sz="1400" b="1" dirty="0" smtClean="0">
              <a:latin typeface="Arial Narrow" pitchFamily="34" charset="0"/>
            </a:rPr>
            <a:t>   </a:t>
          </a:r>
        </a:p>
        <a:p>
          <a:pPr algn="just"/>
          <a:r>
            <a:rPr lang="en-US" sz="1400" b="1" dirty="0" smtClean="0">
              <a:latin typeface="Arial Narrow" pitchFamily="34" charset="0"/>
            </a:rPr>
            <a:t>   </a:t>
          </a:r>
          <a:r>
            <a:rPr lang="en-US" sz="1400" b="1" dirty="0" err="1" smtClean="0">
              <a:latin typeface="Arial Narrow" pitchFamily="34" charset="0"/>
            </a:rPr>
            <a:t>sampai</a:t>
          </a:r>
          <a:r>
            <a:rPr lang="en-US" sz="1400" b="1" dirty="0" smtClean="0">
              <a:latin typeface="Arial Narrow" pitchFamily="34" charset="0"/>
            </a:rPr>
            <a:t> </a:t>
          </a:r>
          <a:r>
            <a:rPr lang="en-US" sz="1400" b="1" dirty="0" err="1" smtClean="0">
              <a:latin typeface="Arial Narrow" pitchFamily="34" charset="0"/>
            </a:rPr>
            <a:t>ke</a:t>
          </a:r>
          <a:r>
            <a:rPr lang="en-US" sz="1400" b="1" dirty="0" smtClean="0">
              <a:latin typeface="Arial Narrow" pitchFamily="34" charset="0"/>
            </a:rPr>
            <a:t> </a:t>
          </a:r>
          <a:r>
            <a:rPr lang="en-US" sz="1400" b="1" dirty="0" err="1" smtClean="0">
              <a:latin typeface="Arial Narrow" pitchFamily="34" charset="0"/>
            </a:rPr>
            <a:t>peringkat</a:t>
          </a:r>
          <a:r>
            <a:rPr lang="en-US" sz="1400" b="1" dirty="0" smtClean="0">
              <a:latin typeface="Arial Narrow" pitchFamily="34" charset="0"/>
            </a:rPr>
            <a:t> </a:t>
          </a:r>
          <a:r>
            <a:rPr lang="en-US" sz="1400" b="1" dirty="0" err="1" smtClean="0">
              <a:latin typeface="Arial Narrow" pitchFamily="34" charset="0"/>
            </a:rPr>
            <a:t>pengkomersilan</a:t>
          </a:r>
          <a:endParaRPr lang="en-GB" sz="1400" b="1" dirty="0" smtClean="0">
            <a:latin typeface="Arial Narrow" pitchFamily="34" charset="0"/>
          </a:endParaRPr>
        </a:p>
        <a:p>
          <a:pPr algn="just"/>
          <a:endParaRPr lang="en-US" sz="1400" b="1" dirty="0" smtClean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  <a:p>
          <a:pPr algn="just"/>
          <a:endParaRPr lang="en-GB" sz="1500" dirty="0">
            <a:latin typeface="Arial Narrow" pitchFamily="34" charset="0"/>
            <a:ea typeface="Arial Unicode MS" pitchFamily="34" charset="-128"/>
            <a:cs typeface="Arial Unicode MS" pitchFamily="34" charset="-128"/>
          </a:endParaRPr>
        </a:p>
      </dgm:t>
    </dgm:pt>
    <dgm:pt modelId="{A8B71BC0-FF40-4B43-934E-BEA0E92EE014}" type="parTrans" cxnId="{E9B09351-57C3-406D-B61E-5C1033D97062}">
      <dgm:prSet/>
      <dgm:spPr/>
      <dgm:t>
        <a:bodyPr/>
        <a:lstStyle/>
        <a:p>
          <a:endParaRPr lang="en-GB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</dgm:t>
    </dgm:pt>
    <dgm:pt modelId="{5381627B-9505-4F48-B658-ED3A2073AED1}" type="sibTrans" cxnId="{E9B09351-57C3-406D-B61E-5C1033D97062}">
      <dgm:prSet/>
      <dgm:spPr/>
      <dgm:t>
        <a:bodyPr/>
        <a:lstStyle/>
        <a:p>
          <a:endParaRPr lang="en-GB">
            <a:latin typeface="Bernard MT Condensed" pitchFamily="18" charset="0"/>
            <a:ea typeface="Arial Unicode MS" pitchFamily="34" charset="-128"/>
            <a:cs typeface="Arial Unicode MS" pitchFamily="34" charset="-128"/>
          </a:endParaRPr>
        </a:p>
      </dgm:t>
    </dgm:pt>
    <dgm:pt modelId="{72CAB29B-FC24-4368-8203-E0BF8F5EE080}" type="pres">
      <dgm:prSet presAssocID="{4E4487C1-3E12-4E38-8E01-565D3E42A807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48925BC-82DA-4B75-ACE9-B503F1477C4E}" type="pres">
      <dgm:prSet presAssocID="{4E4487C1-3E12-4E38-8E01-565D3E42A807}" presName="matrix" presStyleCnt="0"/>
      <dgm:spPr/>
    </dgm:pt>
    <dgm:pt modelId="{C23A179C-FDDD-46DE-8AFB-9A2C784CD79F}" type="pres">
      <dgm:prSet presAssocID="{4E4487C1-3E12-4E38-8E01-565D3E42A807}" presName="tile1" presStyleLbl="node1" presStyleIdx="0" presStyleCnt="4"/>
      <dgm:spPr/>
      <dgm:t>
        <a:bodyPr/>
        <a:lstStyle/>
        <a:p>
          <a:endParaRPr lang="en-GB"/>
        </a:p>
      </dgm:t>
    </dgm:pt>
    <dgm:pt modelId="{38603B4D-2066-4A6C-86BB-A191C8005A8B}" type="pres">
      <dgm:prSet presAssocID="{4E4487C1-3E12-4E38-8E01-565D3E42A80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A7B7CC1-8CB8-4AA1-8AFC-4878DF440330}" type="pres">
      <dgm:prSet presAssocID="{4E4487C1-3E12-4E38-8E01-565D3E42A807}" presName="tile2" presStyleLbl="node1" presStyleIdx="1" presStyleCnt="4"/>
      <dgm:spPr/>
      <dgm:t>
        <a:bodyPr/>
        <a:lstStyle/>
        <a:p>
          <a:endParaRPr lang="en-GB"/>
        </a:p>
      </dgm:t>
    </dgm:pt>
    <dgm:pt modelId="{E6322E49-B2D3-4DD7-9EEF-77223D3B09E3}" type="pres">
      <dgm:prSet presAssocID="{4E4487C1-3E12-4E38-8E01-565D3E42A80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344F22B-C40F-4533-BAB8-A80A74A3BD3A}" type="pres">
      <dgm:prSet presAssocID="{4E4487C1-3E12-4E38-8E01-565D3E42A807}" presName="tile3" presStyleLbl="node1" presStyleIdx="2" presStyleCnt="4"/>
      <dgm:spPr/>
      <dgm:t>
        <a:bodyPr/>
        <a:lstStyle/>
        <a:p>
          <a:endParaRPr lang="en-GB"/>
        </a:p>
      </dgm:t>
    </dgm:pt>
    <dgm:pt modelId="{146A315E-17C2-4264-A79A-E02A7B371201}" type="pres">
      <dgm:prSet presAssocID="{4E4487C1-3E12-4E38-8E01-565D3E42A80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BDBA0F3-37BC-417E-B512-CB9986D75EA7}" type="pres">
      <dgm:prSet presAssocID="{4E4487C1-3E12-4E38-8E01-565D3E42A807}" presName="tile4" presStyleLbl="node1" presStyleIdx="3" presStyleCnt="4"/>
      <dgm:spPr/>
      <dgm:t>
        <a:bodyPr/>
        <a:lstStyle/>
        <a:p>
          <a:endParaRPr lang="en-GB"/>
        </a:p>
      </dgm:t>
    </dgm:pt>
    <dgm:pt modelId="{9D9F1272-A181-45BA-821C-8FC8ACD6D32E}" type="pres">
      <dgm:prSet presAssocID="{4E4487C1-3E12-4E38-8E01-565D3E42A80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DA95257-2DB1-4BD8-8321-D0E13A14D669}" type="pres">
      <dgm:prSet presAssocID="{4E4487C1-3E12-4E38-8E01-565D3E42A807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GB"/>
        </a:p>
      </dgm:t>
    </dgm:pt>
  </dgm:ptLst>
  <dgm:cxnLst>
    <dgm:cxn modelId="{3EC0A188-8C58-1445-AD96-B97726CD171B}" type="presOf" srcId="{5F888035-C41D-4C60-8B06-E0F97E0B197E}" destId="{38603B4D-2066-4A6C-86BB-A191C8005A8B}" srcOrd="1" destOrd="0" presId="urn:microsoft.com/office/officeart/2005/8/layout/matrix1"/>
    <dgm:cxn modelId="{DE12EA9A-B8F4-5D47-9401-4DF7A7F29D83}" type="presOf" srcId="{CCD8842C-05B5-4305-A74E-A7B761DB412F}" destId="{E6322E49-B2D3-4DD7-9EEF-77223D3B09E3}" srcOrd="1" destOrd="0" presId="urn:microsoft.com/office/officeart/2005/8/layout/matrix1"/>
    <dgm:cxn modelId="{E9B09351-57C3-406D-B61E-5C1033D97062}" srcId="{76D5B54D-A31E-4F30-AC17-7354C259DBAD}" destId="{00419E02-58E5-4BC1-BA7B-D30BF0D1F6E2}" srcOrd="3" destOrd="0" parTransId="{A8B71BC0-FF40-4B43-934E-BEA0E92EE014}" sibTransId="{5381627B-9505-4F48-B658-ED3A2073AED1}"/>
    <dgm:cxn modelId="{6CD14884-E836-0C46-9937-726B5742BCF2}" type="presOf" srcId="{CCD8842C-05B5-4305-A74E-A7B761DB412F}" destId="{AA7B7CC1-8CB8-4AA1-8AFC-4878DF440330}" srcOrd="0" destOrd="0" presId="urn:microsoft.com/office/officeart/2005/8/layout/matrix1"/>
    <dgm:cxn modelId="{1B638D95-447C-4D3B-9081-0CE8BF70FF26}" srcId="{76D5B54D-A31E-4F30-AC17-7354C259DBAD}" destId="{5F888035-C41D-4C60-8B06-E0F97E0B197E}" srcOrd="0" destOrd="0" parTransId="{CAA71AE1-1D82-4CB3-A112-A59180F19898}" sibTransId="{6068E651-70A1-41AD-982D-7797ADCC8CE0}"/>
    <dgm:cxn modelId="{5D97A1D8-C822-42FC-87CD-619C4698B991}" srcId="{76D5B54D-A31E-4F30-AC17-7354C259DBAD}" destId="{CCD8842C-05B5-4305-A74E-A7B761DB412F}" srcOrd="1" destOrd="0" parTransId="{CC2E67B0-79EC-4C75-B7D2-38DA07A5B2F8}" sibTransId="{AC1EE6B1-AA20-4191-AA2E-FB2EBCF3A7A5}"/>
    <dgm:cxn modelId="{A7585E17-4A4A-BA42-A6C8-1B0E5AF626FF}" type="presOf" srcId="{76D5B54D-A31E-4F30-AC17-7354C259DBAD}" destId="{EDA95257-2DB1-4BD8-8321-D0E13A14D669}" srcOrd="0" destOrd="0" presId="urn:microsoft.com/office/officeart/2005/8/layout/matrix1"/>
    <dgm:cxn modelId="{4185BFA8-6FB4-4F65-AD01-6541F9905371}" srcId="{4E4487C1-3E12-4E38-8E01-565D3E42A807}" destId="{76D5B54D-A31E-4F30-AC17-7354C259DBAD}" srcOrd="0" destOrd="0" parTransId="{DDBAA095-9DE0-4E83-A231-3343A5DCD3F0}" sibTransId="{C7178030-995C-4BF5-B210-B92DA22B0089}"/>
    <dgm:cxn modelId="{BE03B67B-9D51-3447-9389-23D3CCD8DB4B}" type="presOf" srcId="{5F888035-C41D-4C60-8B06-E0F97E0B197E}" destId="{C23A179C-FDDD-46DE-8AFB-9A2C784CD79F}" srcOrd="0" destOrd="0" presId="urn:microsoft.com/office/officeart/2005/8/layout/matrix1"/>
    <dgm:cxn modelId="{4FB4FD0B-B06D-5F43-AF84-1CD734F99045}" type="presOf" srcId="{7CD9FAA1-5003-43BE-A7CD-FDE8F4CE8776}" destId="{146A315E-17C2-4264-A79A-E02A7B371201}" srcOrd="1" destOrd="0" presId="urn:microsoft.com/office/officeart/2005/8/layout/matrix1"/>
    <dgm:cxn modelId="{24F3906A-F6E3-3947-8752-8E80C917CDCD}" type="presOf" srcId="{00419E02-58E5-4BC1-BA7B-D30BF0D1F6E2}" destId="{2BDBA0F3-37BC-417E-B512-CB9986D75EA7}" srcOrd="0" destOrd="0" presId="urn:microsoft.com/office/officeart/2005/8/layout/matrix1"/>
    <dgm:cxn modelId="{A07042B5-128A-48CA-8745-85B752B963E7}" srcId="{76D5B54D-A31E-4F30-AC17-7354C259DBAD}" destId="{7CD9FAA1-5003-43BE-A7CD-FDE8F4CE8776}" srcOrd="2" destOrd="0" parTransId="{FC624EC0-CC30-4623-8092-4408C3F92EC0}" sibTransId="{A09CF0B8-D57E-460F-BA5A-C197C239F55E}"/>
    <dgm:cxn modelId="{A747349F-0186-2342-8B53-E5F5F2B5B17E}" type="presOf" srcId="{4E4487C1-3E12-4E38-8E01-565D3E42A807}" destId="{72CAB29B-FC24-4368-8203-E0BF8F5EE080}" srcOrd="0" destOrd="0" presId="urn:microsoft.com/office/officeart/2005/8/layout/matrix1"/>
    <dgm:cxn modelId="{38A407BB-F9A4-A143-A4DC-14DCFBD89841}" type="presOf" srcId="{7CD9FAA1-5003-43BE-A7CD-FDE8F4CE8776}" destId="{C344F22B-C40F-4533-BAB8-A80A74A3BD3A}" srcOrd="0" destOrd="0" presId="urn:microsoft.com/office/officeart/2005/8/layout/matrix1"/>
    <dgm:cxn modelId="{2FE5EB8F-A457-B346-9376-1539FA16CC9D}" type="presOf" srcId="{00419E02-58E5-4BC1-BA7B-D30BF0D1F6E2}" destId="{9D9F1272-A181-45BA-821C-8FC8ACD6D32E}" srcOrd="1" destOrd="0" presId="urn:microsoft.com/office/officeart/2005/8/layout/matrix1"/>
    <dgm:cxn modelId="{E4938E19-8053-2343-9BAB-DE934870161E}" type="presParOf" srcId="{72CAB29B-FC24-4368-8203-E0BF8F5EE080}" destId="{F48925BC-82DA-4B75-ACE9-B503F1477C4E}" srcOrd="0" destOrd="0" presId="urn:microsoft.com/office/officeart/2005/8/layout/matrix1"/>
    <dgm:cxn modelId="{E1427CB5-1631-5847-8D94-BF0A14136F6B}" type="presParOf" srcId="{F48925BC-82DA-4B75-ACE9-B503F1477C4E}" destId="{C23A179C-FDDD-46DE-8AFB-9A2C784CD79F}" srcOrd="0" destOrd="0" presId="urn:microsoft.com/office/officeart/2005/8/layout/matrix1"/>
    <dgm:cxn modelId="{0D45C79C-EE84-4F44-B1B9-C3214BE76C9C}" type="presParOf" srcId="{F48925BC-82DA-4B75-ACE9-B503F1477C4E}" destId="{38603B4D-2066-4A6C-86BB-A191C8005A8B}" srcOrd="1" destOrd="0" presId="urn:microsoft.com/office/officeart/2005/8/layout/matrix1"/>
    <dgm:cxn modelId="{844FC6E7-15ED-594E-80C8-D4A4FA6C2106}" type="presParOf" srcId="{F48925BC-82DA-4B75-ACE9-B503F1477C4E}" destId="{AA7B7CC1-8CB8-4AA1-8AFC-4878DF440330}" srcOrd="2" destOrd="0" presId="urn:microsoft.com/office/officeart/2005/8/layout/matrix1"/>
    <dgm:cxn modelId="{FC8233F9-115C-CD4C-BFF1-340A62E2BBE9}" type="presParOf" srcId="{F48925BC-82DA-4B75-ACE9-B503F1477C4E}" destId="{E6322E49-B2D3-4DD7-9EEF-77223D3B09E3}" srcOrd="3" destOrd="0" presId="urn:microsoft.com/office/officeart/2005/8/layout/matrix1"/>
    <dgm:cxn modelId="{648BDA91-CE71-9346-9B9A-553497B0CBC6}" type="presParOf" srcId="{F48925BC-82DA-4B75-ACE9-B503F1477C4E}" destId="{C344F22B-C40F-4533-BAB8-A80A74A3BD3A}" srcOrd="4" destOrd="0" presId="urn:microsoft.com/office/officeart/2005/8/layout/matrix1"/>
    <dgm:cxn modelId="{A59DFC0A-3461-F44B-904B-6514F6EDF206}" type="presParOf" srcId="{F48925BC-82DA-4B75-ACE9-B503F1477C4E}" destId="{146A315E-17C2-4264-A79A-E02A7B371201}" srcOrd="5" destOrd="0" presId="urn:microsoft.com/office/officeart/2005/8/layout/matrix1"/>
    <dgm:cxn modelId="{C09F6D9B-7F56-514B-9D6B-CD1F36DB9529}" type="presParOf" srcId="{F48925BC-82DA-4B75-ACE9-B503F1477C4E}" destId="{2BDBA0F3-37BC-417E-B512-CB9986D75EA7}" srcOrd="6" destOrd="0" presId="urn:microsoft.com/office/officeart/2005/8/layout/matrix1"/>
    <dgm:cxn modelId="{9B2F258D-A220-3145-839E-C87E756E351F}" type="presParOf" srcId="{F48925BC-82DA-4B75-ACE9-B503F1477C4E}" destId="{9D9F1272-A181-45BA-821C-8FC8ACD6D32E}" srcOrd="7" destOrd="0" presId="urn:microsoft.com/office/officeart/2005/8/layout/matrix1"/>
    <dgm:cxn modelId="{9A3E1723-DFEC-1A47-A023-698B69BC50DE}" type="presParOf" srcId="{72CAB29B-FC24-4368-8203-E0BF8F5EE080}" destId="{EDA95257-2DB1-4BD8-8321-D0E13A14D669}" srcOrd="1" destOrd="0" presId="urn:microsoft.com/office/officeart/2005/8/layout/matrix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A2D389-AB38-0346-9C1C-4E6AE2E529A4}" type="doc">
      <dgm:prSet loTypeId="urn:microsoft.com/office/officeart/2005/8/layout/radial4" loCatId="relationship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4679454-C8DE-1A44-B38B-E19B48C9A2F5}">
      <dgm:prSet phldrT="[Text]"/>
      <dgm:spPr/>
      <dgm:t>
        <a:bodyPr/>
        <a:lstStyle/>
        <a:p>
          <a:r>
            <a:rPr lang="en-US"/>
            <a:t>Problem</a:t>
          </a:r>
        </a:p>
      </dgm:t>
    </dgm:pt>
    <dgm:pt modelId="{73EE2167-D494-054D-8A69-2496A9091262}" type="parTrans" cxnId="{928B7029-865D-9446-820D-F7152E4AE182}">
      <dgm:prSet/>
      <dgm:spPr/>
      <dgm:t>
        <a:bodyPr/>
        <a:lstStyle/>
        <a:p>
          <a:endParaRPr lang="en-US"/>
        </a:p>
      </dgm:t>
    </dgm:pt>
    <dgm:pt modelId="{230B7083-518F-F34A-BECB-B7F0F3A4ECAE}" type="sibTrans" cxnId="{928B7029-865D-9446-820D-F7152E4AE182}">
      <dgm:prSet/>
      <dgm:spPr/>
      <dgm:t>
        <a:bodyPr/>
        <a:lstStyle/>
        <a:p>
          <a:endParaRPr lang="en-US"/>
        </a:p>
      </dgm:t>
    </dgm:pt>
    <dgm:pt modelId="{B5A9E33E-277C-4245-8CB5-CEF0454B8DB4}">
      <dgm:prSet phldrT="[Text]"/>
      <dgm:spPr/>
      <dgm:t>
        <a:bodyPr/>
        <a:lstStyle/>
        <a:p>
          <a:r>
            <a:rPr lang="en-US"/>
            <a:t>Management Approach</a:t>
          </a:r>
        </a:p>
      </dgm:t>
    </dgm:pt>
    <dgm:pt modelId="{41A12B70-ECCD-7544-B015-565650431244}" type="parTrans" cxnId="{54987E0B-7907-1E4B-8DB2-43853FF9FD3C}">
      <dgm:prSet/>
      <dgm:spPr/>
      <dgm:t>
        <a:bodyPr/>
        <a:lstStyle/>
        <a:p>
          <a:endParaRPr lang="en-US"/>
        </a:p>
      </dgm:t>
    </dgm:pt>
    <dgm:pt modelId="{067ABFAF-5411-3C4B-9052-BC1826C464C9}" type="sibTrans" cxnId="{54987E0B-7907-1E4B-8DB2-43853FF9FD3C}">
      <dgm:prSet/>
      <dgm:spPr/>
      <dgm:t>
        <a:bodyPr/>
        <a:lstStyle/>
        <a:p>
          <a:endParaRPr lang="en-US"/>
        </a:p>
      </dgm:t>
    </dgm:pt>
    <dgm:pt modelId="{A9613F6E-F500-7A49-B111-0CB66BDC0A76}">
      <dgm:prSet phldrT="[Text]"/>
      <dgm:spPr/>
      <dgm:t>
        <a:bodyPr/>
        <a:lstStyle/>
        <a:p>
          <a:r>
            <a:rPr lang="en-US"/>
            <a:t>Technical Approach</a:t>
          </a:r>
        </a:p>
      </dgm:t>
    </dgm:pt>
    <dgm:pt modelId="{F5230142-FA93-4045-922D-376E8C3C15C3}" type="parTrans" cxnId="{D371A5FF-5392-C44A-8ED0-0138AD796DCA}">
      <dgm:prSet/>
      <dgm:spPr/>
      <dgm:t>
        <a:bodyPr/>
        <a:lstStyle/>
        <a:p>
          <a:endParaRPr lang="en-US"/>
        </a:p>
      </dgm:t>
    </dgm:pt>
    <dgm:pt modelId="{AE94D8B2-7ED2-0D40-9464-22BA13D20909}" type="sibTrans" cxnId="{D371A5FF-5392-C44A-8ED0-0138AD796DCA}">
      <dgm:prSet/>
      <dgm:spPr/>
      <dgm:t>
        <a:bodyPr/>
        <a:lstStyle/>
        <a:p>
          <a:endParaRPr lang="en-US"/>
        </a:p>
      </dgm:t>
    </dgm:pt>
    <dgm:pt modelId="{79771980-1ABD-BC4B-B1D1-4B19096FC586}">
      <dgm:prSet phldrT="[Text]"/>
      <dgm:spPr/>
      <dgm:t>
        <a:bodyPr/>
        <a:lstStyle/>
        <a:p>
          <a:r>
            <a:rPr lang="en-US"/>
            <a:t>Social Approach</a:t>
          </a:r>
        </a:p>
      </dgm:t>
    </dgm:pt>
    <dgm:pt modelId="{DE82EEC8-F082-224B-AC96-0471D00BD2E9}" type="parTrans" cxnId="{C3B0CAC8-56BF-204B-8E3E-64BC01E05C49}">
      <dgm:prSet/>
      <dgm:spPr/>
      <dgm:t>
        <a:bodyPr/>
        <a:lstStyle/>
        <a:p>
          <a:endParaRPr lang="en-US"/>
        </a:p>
      </dgm:t>
    </dgm:pt>
    <dgm:pt modelId="{040342FB-E08C-B045-B957-1D3D973B35F6}" type="sibTrans" cxnId="{C3B0CAC8-56BF-204B-8E3E-64BC01E05C49}">
      <dgm:prSet/>
      <dgm:spPr/>
      <dgm:t>
        <a:bodyPr/>
        <a:lstStyle/>
        <a:p>
          <a:endParaRPr lang="en-US"/>
        </a:p>
      </dgm:t>
    </dgm:pt>
    <dgm:pt modelId="{F8ADA0BF-293F-8B42-8BCD-BFA97FE1A2C4}" type="pres">
      <dgm:prSet presAssocID="{93A2D389-AB38-0346-9C1C-4E6AE2E529A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847F28-08E1-794D-BA5B-E9053E73DFB5}" type="pres">
      <dgm:prSet presAssocID="{E4679454-C8DE-1A44-B38B-E19B48C9A2F5}" presName="centerShape" presStyleLbl="node0" presStyleIdx="0" presStyleCnt="1"/>
      <dgm:spPr/>
      <dgm:t>
        <a:bodyPr/>
        <a:lstStyle/>
        <a:p>
          <a:endParaRPr lang="en-US"/>
        </a:p>
      </dgm:t>
    </dgm:pt>
    <dgm:pt modelId="{F1FF06CC-CF78-664E-80F1-EE0B00F42E8D}" type="pres">
      <dgm:prSet presAssocID="{41A12B70-ECCD-7544-B015-565650431244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81C1315B-313B-E146-9B68-06D41C2BD554}" type="pres">
      <dgm:prSet presAssocID="{B5A9E33E-277C-4245-8CB5-CEF0454B8DB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3CCB1C-FE8C-9B41-955B-BE8127C821DA}" type="pres">
      <dgm:prSet presAssocID="{F5230142-FA93-4045-922D-376E8C3C15C3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5F576D13-19A7-E046-AE9D-DB03BDE55CFE}" type="pres">
      <dgm:prSet presAssocID="{A9613F6E-F500-7A49-B111-0CB66BDC0A7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D24744-A965-C841-8A6D-7F79FECB93BF}" type="pres">
      <dgm:prSet presAssocID="{DE82EEC8-F082-224B-AC96-0471D00BD2E9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DEDA1555-0787-5940-8B30-22A5BC4243B8}" type="pres">
      <dgm:prSet presAssocID="{79771980-1ABD-BC4B-B1D1-4B19096FC58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28B7029-865D-9446-820D-F7152E4AE182}" srcId="{93A2D389-AB38-0346-9C1C-4E6AE2E529A4}" destId="{E4679454-C8DE-1A44-B38B-E19B48C9A2F5}" srcOrd="0" destOrd="0" parTransId="{73EE2167-D494-054D-8A69-2496A9091262}" sibTransId="{230B7083-518F-F34A-BECB-B7F0F3A4ECAE}"/>
    <dgm:cxn modelId="{6F7EDD5D-04F5-DA4E-8B5B-AC5FD0EE04BC}" type="presOf" srcId="{A9613F6E-F500-7A49-B111-0CB66BDC0A76}" destId="{5F576D13-19A7-E046-AE9D-DB03BDE55CFE}" srcOrd="0" destOrd="0" presId="urn:microsoft.com/office/officeart/2005/8/layout/radial4"/>
    <dgm:cxn modelId="{D371A5FF-5392-C44A-8ED0-0138AD796DCA}" srcId="{E4679454-C8DE-1A44-B38B-E19B48C9A2F5}" destId="{A9613F6E-F500-7A49-B111-0CB66BDC0A76}" srcOrd="1" destOrd="0" parTransId="{F5230142-FA93-4045-922D-376E8C3C15C3}" sibTransId="{AE94D8B2-7ED2-0D40-9464-22BA13D20909}"/>
    <dgm:cxn modelId="{2E074C74-19FA-ED43-9ED4-21B1EAAD9896}" type="presOf" srcId="{F5230142-FA93-4045-922D-376E8C3C15C3}" destId="{A23CCB1C-FE8C-9B41-955B-BE8127C821DA}" srcOrd="0" destOrd="0" presId="urn:microsoft.com/office/officeart/2005/8/layout/radial4"/>
    <dgm:cxn modelId="{C3B0CAC8-56BF-204B-8E3E-64BC01E05C49}" srcId="{E4679454-C8DE-1A44-B38B-E19B48C9A2F5}" destId="{79771980-1ABD-BC4B-B1D1-4B19096FC586}" srcOrd="2" destOrd="0" parTransId="{DE82EEC8-F082-224B-AC96-0471D00BD2E9}" sibTransId="{040342FB-E08C-B045-B957-1D3D973B35F6}"/>
    <dgm:cxn modelId="{404503F6-9DDF-A44B-AD64-5B801759807E}" type="presOf" srcId="{DE82EEC8-F082-224B-AC96-0471D00BD2E9}" destId="{4DD24744-A965-C841-8A6D-7F79FECB93BF}" srcOrd="0" destOrd="0" presId="urn:microsoft.com/office/officeart/2005/8/layout/radial4"/>
    <dgm:cxn modelId="{518E80DF-8999-1447-BD3E-B85C15AEFFE4}" type="presOf" srcId="{E4679454-C8DE-1A44-B38B-E19B48C9A2F5}" destId="{E1847F28-08E1-794D-BA5B-E9053E73DFB5}" srcOrd="0" destOrd="0" presId="urn:microsoft.com/office/officeart/2005/8/layout/radial4"/>
    <dgm:cxn modelId="{4DE85F0D-6844-6249-B263-3F06D8566A3F}" type="presOf" srcId="{B5A9E33E-277C-4245-8CB5-CEF0454B8DB4}" destId="{81C1315B-313B-E146-9B68-06D41C2BD554}" srcOrd="0" destOrd="0" presId="urn:microsoft.com/office/officeart/2005/8/layout/radial4"/>
    <dgm:cxn modelId="{96E88AC5-2D4F-F44F-ABDF-3655837AC3B5}" type="presOf" srcId="{93A2D389-AB38-0346-9C1C-4E6AE2E529A4}" destId="{F8ADA0BF-293F-8B42-8BCD-BFA97FE1A2C4}" srcOrd="0" destOrd="0" presId="urn:microsoft.com/office/officeart/2005/8/layout/radial4"/>
    <dgm:cxn modelId="{54987E0B-7907-1E4B-8DB2-43853FF9FD3C}" srcId="{E4679454-C8DE-1A44-B38B-E19B48C9A2F5}" destId="{B5A9E33E-277C-4245-8CB5-CEF0454B8DB4}" srcOrd="0" destOrd="0" parTransId="{41A12B70-ECCD-7544-B015-565650431244}" sibTransId="{067ABFAF-5411-3C4B-9052-BC1826C464C9}"/>
    <dgm:cxn modelId="{F41FBEFE-A4EC-424E-86E7-D8B156329917}" type="presOf" srcId="{41A12B70-ECCD-7544-B015-565650431244}" destId="{F1FF06CC-CF78-664E-80F1-EE0B00F42E8D}" srcOrd="0" destOrd="0" presId="urn:microsoft.com/office/officeart/2005/8/layout/radial4"/>
    <dgm:cxn modelId="{88251837-12E6-6E48-B70B-46855B9ED26A}" type="presOf" srcId="{79771980-1ABD-BC4B-B1D1-4B19096FC586}" destId="{DEDA1555-0787-5940-8B30-22A5BC4243B8}" srcOrd="0" destOrd="0" presId="urn:microsoft.com/office/officeart/2005/8/layout/radial4"/>
    <dgm:cxn modelId="{BB0D3865-8BFB-144D-AD33-24C1B7CC8755}" type="presParOf" srcId="{F8ADA0BF-293F-8B42-8BCD-BFA97FE1A2C4}" destId="{E1847F28-08E1-794D-BA5B-E9053E73DFB5}" srcOrd="0" destOrd="0" presId="urn:microsoft.com/office/officeart/2005/8/layout/radial4"/>
    <dgm:cxn modelId="{1246D170-40A9-7543-9FA7-8AC853B7A809}" type="presParOf" srcId="{F8ADA0BF-293F-8B42-8BCD-BFA97FE1A2C4}" destId="{F1FF06CC-CF78-664E-80F1-EE0B00F42E8D}" srcOrd="1" destOrd="0" presId="urn:microsoft.com/office/officeart/2005/8/layout/radial4"/>
    <dgm:cxn modelId="{A1696C64-F89B-7E4E-A233-B19B8CC18184}" type="presParOf" srcId="{F8ADA0BF-293F-8B42-8BCD-BFA97FE1A2C4}" destId="{81C1315B-313B-E146-9B68-06D41C2BD554}" srcOrd="2" destOrd="0" presId="urn:microsoft.com/office/officeart/2005/8/layout/radial4"/>
    <dgm:cxn modelId="{C5426F7D-0990-C745-95BB-4B201C7BD1AF}" type="presParOf" srcId="{F8ADA0BF-293F-8B42-8BCD-BFA97FE1A2C4}" destId="{A23CCB1C-FE8C-9B41-955B-BE8127C821DA}" srcOrd="3" destOrd="0" presId="urn:microsoft.com/office/officeart/2005/8/layout/radial4"/>
    <dgm:cxn modelId="{B899CAB9-5398-AD48-899B-B55458D0D060}" type="presParOf" srcId="{F8ADA0BF-293F-8B42-8BCD-BFA97FE1A2C4}" destId="{5F576D13-19A7-E046-AE9D-DB03BDE55CFE}" srcOrd="4" destOrd="0" presId="urn:microsoft.com/office/officeart/2005/8/layout/radial4"/>
    <dgm:cxn modelId="{EAC41786-D3FF-F647-A70C-3AC46BA502D8}" type="presParOf" srcId="{F8ADA0BF-293F-8B42-8BCD-BFA97FE1A2C4}" destId="{4DD24744-A965-C841-8A6D-7F79FECB93BF}" srcOrd="5" destOrd="0" presId="urn:microsoft.com/office/officeart/2005/8/layout/radial4"/>
    <dgm:cxn modelId="{00FED141-2A2A-4D44-ACBC-C2E99E80EB90}" type="presParOf" srcId="{F8ADA0BF-293F-8B42-8BCD-BFA97FE1A2C4}" destId="{DEDA1555-0787-5940-8B30-22A5BC4243B8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Calibri"/>
              <a:cs typeface="Calibri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EFCD2-E23B-D045-9652-4B176DCB8C9B}" type="datetimeFigureOut">
              <a:rPr lang="en-US">
                <a:latin typeface="Calibri"/>
                <a:cs typeface="Calibri"/>
              </a:rPr>
              <a:pPr/>
              <a:t>6/19/2015</a:t>
            </a:fld>
            <a:endParaRPr lang="en-US">
              <a:latin typeface="Calibri"/>
              <a:cs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Calibri"/>
              <a:cs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BF2A1-1E18-444A-AE9E-5C149E15D2AE}" type="slidenum">
              <a:rPr>
                <a:latin typeface="Calibri"/>
                <a:cs typeface="Calibri"/>
              </a:rPr>
              <a:pPr/>
              <a:t>‹#›</a:t>
            </a:fld>
            <a:endParaRPr lang="en-US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25887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/>
                <a:cs typeface="Calibri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/>
                <a:cs typeface="Calibri"/>
              </a:defRPr>
            </a:lvl1pPr>
          </a:lstStyle>
          <a:p>
            <a:fld id="{6FBDE7C0-580B-4373-BBB7-74F6F49A222D}" type="datetimeFigureOut">
              <a:rPr lang="en-US" smtClean="0"/>
              <a:pPr/>
              <a:t>6/19/2015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/>
                <a:cs typeface="Calibri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/>
                <a:cs typeface="Calibri"/>
              </a:defRPr>
            </a:lvl1pPr>
          </a:lstStyle>
          <a:p>
            <a:fld id="{B0C17ED9-F0F9-47A0-BBA9-56B0AAE4DA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1238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13ED78-9214-B143-BA93-E563974EB207}" type="slidenum">
              <a:rPr lang="en-GB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875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4B28B8-566E-8142-B7DE-CEC7238D8985}" type="slidenum">
              <a:rPr lang="en-US"/>
              <a:pPr/>
              <a:t>6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194145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FE14124-B3FE-C34C-83F5-3375608C5EB5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63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B661915-8519-4D41-879F-412E8AD98DB1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660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F3E663-C974-E44B-80E6-6D8227A1FF54}" type="datetime1">
              <a:rPr lang="en-US"/>
              <a:pPr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Badaruddin USM (c)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9FFD78-DF7D-4897-966F-4321ED2D0AA1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 rot="10800000">
            <a:off x="26508" y="5638800"/>
            <a:ext cx="1421292" cy="1192696"/>
            <a:chOff x="7733892" y="13252"/>
            <a:chExt cx="1396856" cy="1376833"/>
          </a:xfrm>
        </p:grpSpPr>
        <p:sp>
          <p:nvSpPr>
            <p:cNvPr id="8" name="Right Triangle 7"/>
            <p:cNvSpPr/>
            <p:nvPr/>
          </p:nvSpPr>
          <p:spPr>
            <a:xfrm rot="10800000">
              <a:off x="7911548" y="13252"/>
              <a:ext cx="1219200" cy="12192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Triangle 8"/>
            <p:cNvSpPr/>
            <p:nvPr/>
          </p:nvSpPr>
          <p:spPr>
            <a:xfrm rot="10800000">
              <a:off x="7733892" y="170885"/>
              <a:ext cx="1219201" cy="12192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1D9CD7-256A-474E-A8EF-7EF113BAE554}" type="datetime1">
              <a:rPr lang="en-US"/>
              <a:pPr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Badaruddin USM (c)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0B3E42-778F-4735-9BF0-A659FA77F6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6"/>
            <a:ext cx="20574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EFD1D4-058B-C348-9473-E9EE25C595DC}" type="datetime1">
              <a:rPr lang="en-US"/>
              <a:pPr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Badaruddin USM (c)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795A71-45C3-4194-BD3F-FDA689FCE3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563302-A373-7E4F-961F-B8B7E68D1B9D}" type="datetime1">
              <a:rPr lang="en-US"/>
              <a:pPr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Badaruddin USM (c)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DEC24E-412B-459B-9F9E-605DE8B66BA2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 rot="10800000">
            <a:off x="26508" y="5638800"/>
            <a:ext cx="1421292" cy="1192696"/>
            <a:chOff x="7733892" y="13252"/>
            <a:chExt cx="1396856" cy="1376833"/>
          </a:xfrm>
        </p:grpSpPr>
        <p:sp>
          <p:nvSpPr>
            <p:cNvPr id="8" name="Right Triangle 7"/>
            <p:cNvSpPr/>
            <p:nvPr/>
          </p:nvSpPr>
          <p:spPr>
            <a:xfrm rot="10800000">
              <a:off x="7911548" y="13252"/>
              <a:ext cx="1219200" cy="12192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Triangle 8"/>
            <p:cNvSpPr/>
            <p:nvPr/>
          </p:nvSpPr>
          <p:spPr>
            <a:xfrm rot="10800000">
              <a:off x="7733892" y="170885"/>
              <a:ext cx="1219201" cy="12192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2C47AD-D5BD-454D-92BA-D73E37A967F1}" type="datetime1">
              <a:rPr lang="en-US"/>
              <a:pPr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Badaruddin USM (c)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10B18-6494-4DA0-A10D-34FEB7BE4DEF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 rot="10800000">
            <a:off x="26508" y="5638800"/>
            <a:ext cx="1421292" cy="1192696"/>
            <a:chOff x="7733892" y="13252"/>
            <a:chExt cx="1396856" cy="1376833"/>
          </a:xfrm>
        </p:grpSpPr>
        <p:sp>
          <p:nvSpPr>
            <p:cNvPr id="8" name="Right Triangle 7"/>
            <p:cNvSpPr/>
            <p:nvPr/>
          </p:nvSpPr>
          <p:spPr>
            <a:xfrm rot="10800000">
              <a:off x="7911548" y="13252"/>
              <a:ext cx="1219200" cy="12192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Triangle 8"/>
            <p:cNvSpPr/>
            <p:nvPr/>
          </p:nvSpPr>
          <p:spPr>
            <a:xfrm rot="10800000">
              <a:off x="7733892" y="170885"/>
              <a:ext cx="1219201" cy="12192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BB5449-8AE5-794E-9B22-F1E56A01217B}" type="datetime1">
              <a:rPr lang="en-US"/>
              <a:pPr/>
              <a:t>6/19/2015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Badaruddin USM (c)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339A9-0DAF-4FD5-8863-267387F8A709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 userDrawn="1"/>
        </p:nvGrpSpPr>
        <p:grpSpPr>
          <a:xfrm rot="10800000">
            <a:off x="26508" y="5638800"/>
            <a:ext cx="1421292" cy="1192696"/>
            <a:chOff x="7733892" y="13252"/>
            <a:chExt cx="1396856" cy="1376833"/>
          </a:xfrm>
        </p:grpSpPr>
        <p:sp>
          <p:nvSpPr>
            <p:cNvPr id="9" name="Right Triangle 8"/>
            <p:cNvSpPr/>
            <p:nvPr/>
          </p:nvSpPr>
          <p:spPr>
            <a:xfrm rot="10800000">
              <a:off x="7911548" y="13252"/>
              <a:ext cx="1219200" cy="12192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Triangle 9"/>
            <p:cNvSpPr/>
            <p:nvPr/>
          </p:nvSpPr>
          <p:spPr>
            <a:xfrm rot="10800000">
              <a:off x="7733892" y="170885"/>
              <a:ext cx="1219201" cy="12192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5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0682E3-26D5-C74A-82FF-749DC2851E9E}" type="datetime1">
              <a:rPr lang="en-US"/>
              <a:pPr/>
              <a:t>6/19/2015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Badaruddin USM (c)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A5983-138C-42DD-AC7A-BFEEC79C5CEC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 userDrawn="1"/>
        </p:nvGrpSpPr>
        <p:grpSpPr>
          <a:xfrm rot="10800000">
            <a:off x="26508" y="5638800"/>
            <a:ext cx="1421292" cy="1192696"/>
            <a:chOff x="7733892" y="13252"/>
            <a:chExt cx="1396856" cy="1376833"/>
          </a:xfrm>
        </p:grpSpPr>
        <p:sp>
          <p:nvSpPr>
            <p:cNvPr id="11" name="Right Triangle 10"/>
            <p:cNvSpPr/>
            <p:nvPr/>
          </p:nvSpPr>
          <p:spPr>
            <a:xfrm rot="10800000">
              <a:off x="7911548" y="13252"/>
              <a:ext cx="1219200" cy="12192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Triangle 11"/>
            <p:cNvSpPr/>
            <p:nvPr/>
          </p:nvSpPr>
          <p:spPr>
            <a:xfrm rot="10800000">
              <a:off x="7733892" y="170885"/>
              <a:ext cx="1219201" cy="12192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665318-E5F6-C84B-9C8C-340E4B2F4C13}" type="datetime1">
              <a:rPr lang="en-US"/>
              <a:pPr/>
              <a:t>6/19/2015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Badaruddin USM (c)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BE542-0B20-4206-B1D0-9827F7470CAB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 rot="10800000">
            <a:off x="26508" y="5638800"/>
            <a:ext cx="1421292" cy="1192696"/>
            <a:chOff x="7733892" y="13252"/>
            <a:chExt cx="1396856" cy="1376833"/>
          </a:xfrm>
        </p:grpSpPr>
        <p:sp>
          <p:nvSpPr>
            <p:cNvPr id="7" name="Right Triangle 6"/>
            <p:cNvSpPr/>
            <p:nvPr/>
          </p:nvSpPr>
          <p:spPr>
            <a:xfrm rot="10800000">
              <a:off x="7911548" y="13252"/>
              <a:ext cx="1219200" cy="12192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Triangle 7"/>
            <p:cNvSpPr/>
            <p:nvPr/>
          </p:nvSpPr>
          <p:spPr>
            <a:xfrm rot="10800000">
              <a:off x="7733892" y="170885"/>
              <a:ext cx="1219201" cy="1219200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1B9C0C-75BD-0944-9D2D-4C86D583420E}" type="datetime1">
              <a:rPr lang="en-US"/>
              <a:pPr/>
              <a:t>6/19/2015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Badaruddin USM (c)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47139-88FA-4BC7-A2DC-58675E8CFB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4981EB-A16E-8848-88A0-25C5C28F7A3C}" type="datetime1">
              <a:rPr lang="en-US"/>
              <a:pPr/>
              <a:t>6/19/2015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Badaruddin USM (c)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6428F4-6BCF-4628-9F73-C0121D96D1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9C7CCF-BEE4-5846-A262-BFBBC9252C39}" type="datetime1">
              <a:rPr lang="en-US"/>
              <a:pPr/>
              <a:t>6/19/2015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Badaruddin USM (c)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E0DBE-02CB-4CB2-BFCC-DC010117A6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cs typeface="Calibri"/>
              </a:defRPr>
            </a:lvl1pPr>
          </a:lstStyle>
          <a:p>
            <a:fld id="{1A35B806-B7FD-4845-81A1-6520A1820CC8}" type="datetime1">
              <a:rPr lang="en-US"/>
              <a:pPr/>
              <a:t>6/19/2015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cs typeface="Calibri"/>
              </a:defRPr>
            </a:lvl1pPr>
          </a:lstStyle>
          <a:p>
            <a:r>
              <a:rPr lang="en-US"/>
              <a:t>Badaruddin USM (c)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cs typeface="Calibri"/>
              </a:defRPr>
            </a:lvl1pPr>
          </a:lstStyle>
          <a:p>
            <a:fld id="{5DBF18A4-1C12-432D-BB96-D2115FCA539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b="1"/>
              <a:t>Writing a Successful FRGS Grant Proposal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600"/>
              <a:t>Badaruddin Mohamed</a:t>
            </a:r>
          </a:p>
          <a:p>
            <a:r>
              <a:rPr lang="en-US" sz="1600"/>
              <a:t>Head</a:t>
            </a:r>
          </a:p>
          <a:p>
            <a:r>
              <a:rPr lang="en-US" sz="1600"/>
              <a:t>Sustainable Tourism Research Cluster</a:t>
            </a:r>
          </a:p>
          <a:p>
            <a:r>
              <a:rPr lang="en-US" sz="1600"/>
              <a:t>&amp;</a:t>
            </a:r>
          </a:p>
          <a:p>
            <a:r>
              <a:rPr lang="en-US" sz="1600"/>
              <a:t>Local Knowledge Research </a:t>
            </a:r>
          </a:p>
          <a:p>
            <a:r>
              <a:rPr lang="en-US" sz="1600"/>
              <a:t>Universiti Sains Malaysia</a:t>
            </a:r>
          </a:p>
        </p:txBody>
      </p:sp>
      <p:pic>
        <p:nvPicPr>
          <p:cNvPr id="6" name="Picture 8" descr="C:\Users\fauzisukiman\Desktop\template pp USM\USM 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9937" y="990600"/>
            <a:ext cx="25241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Badaruddin USM (c)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22262"/>
            <a:ext cx="7343775" cy="8461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solidFill>
                  <a:srgbClr val="7030A0"/>
                </a:solidFill>
              </a:rPr>
              <a:t>What is Fundamental Research?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8505825" cy="4078288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sz="2400" dirty="0" smtClean="0"/>
              <a:t>Research leading to the </a:t>
            </a:r>
            <a:r>
              <a:rPr lang="en-US" sz="2400" b="1" dirty="0" smtClean="0"/>
              <a:t>advancement of knowledge </a:t>
            </a:r>
            <a:r>
              <a:rPr lang="en-US" sz="2400" dirty="0" smtClean="0"/>
              <a:t>in the areas of human and natural sciences</a:t>
            </a:r>
          </a:p>
          <a:p>
            <a:pPr eaLnBrk="1" hangingPunct="1"/>
            <a:r>
              <a:rPr lang="en-US" sz="2400" dirty="0" smtClean="0"/>
              <a:t>Research that answer 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000" dirty="0" smtClean="0"/>
              <a:t>	‘WHY’ and ‘HOW’  (</a:t>
            </a:r>
            <a:r>
              <a:rPr lang="en-US" sz="2000" dirty="0" smtClean="0">
                <a:solidFill>
                  <a:srgbClr val="FF0000"/>
                </a:solidFill>
              </a:rPr>
              <a:t>I would also include the WHAT)</a:t>
            </a:r>
            <a:endParaRPr lang="en-US" sz="2000" dirty="0" smtClean="0"/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000" dirty="0" smtClean="0"/>
              <a:t>	to explore the ‘SCIENCE’ of the research</a:t>
            </a:r>
          </a:p>
          <a:p>
            <a:pPr lvl="1" eaLnBrk="1" hangingPunct="1">
              <a:buNone/>
            </a:pPr>
            <a:endParaRPr lang="en-US" sz="2000" dirty="0" smtClean="0"/>
          </a:p>
          <a:p>
            <a:pPr eaLnBrk="1" hangingPunct="1"/>
            <a:r>
              <a:rPr lang="en-US" sz="2400" dirty="0" smtClean="0"/>
              <a:t>The research should focus on: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400" dirty="0" smtClean="0"/>
              <a:t>	accumulation of theories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400" dirty="0" smtClean="0"/>
              <a:t>	fundamental structures</a:t>
            </a:r>
          </a:p>
          <a:p>
            <a:pPr lvl="1" eaLnBrk="1" hangingPunct="1">
              <a:buFont typeface="Wingdings" pitchFamily="2" charset="2"/>
              <a:buChar char="v"/>
            </a:pPr>
            <a:r>
              <a:rPr lang="en-US" sz="2400" dirty="0" smtClean="0"/>
              <a:t>	fundamental processes</a:t>
            </a:r>
          </a:p>
          <a:p>
            <a:pPr eaLnBrk="1" hangingPunct="1">
              <a:buFontTx/>
              <a:buNone/>
            </a:pPr>
            <a:r>
              <a:rPr lang="en-US" dirty="0" smtClean="0"/>
              <a:t>    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514600" y="6172200"/>
            <a:ext cx="4267200" cy="365125"/>
          </a:xfrm>
        </p:spPr>
        <p:txBody>
          <a:bodyPr/>
          <a:lstStyle/>
          <a:p>
            <a:r>
              <a:rPr lang="en-US" dirty="0" smtClean="0"/>
              <a:t>Badaruddin USM (c)</a:t>
            </a:r>
            <a:endParaRPr lang="en-US" dirty="0"/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>
            <a:off x="533400" y="1524000"/>
            <a:ext cx="7848600" cy="0"/>
          </a:xfrm>
          <a:prstGeom prst="line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343775" cy="84613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dirty="0" smtClean="0">
                <a:solidFill>
                  <a:srgbClr val="7030A0"/>
                </a:solidFill>
              </a:rPr>
              <a:t>Definition of Fundamental Research (FR)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362200"/>
            <a:ext cx="8229600" cy="4038600"/>
          </a:xfrm>
        </p:spPr>
        <p:txBody>
          <a:bodyPr/>
          <a:lstStyle/>
          <a:p>
            <a:pPr eaLnBrk="1" hangingPunct="1"/>
            <a:r>
              <a:rPr lang="en-US" dirty="0" smtClean="0"/>
              <a:t>“A principle (research) which serves as the groundwork of a system, going to the root of the matter, serving as a base or foundation; essential, primary, original (basic knowledge) from which others are derived.”  </a:t>
            </a:r>
          </a:p>
          <a:p>
            <a:pPr eaLnBrk="1" hangingPunct="1">
              <a:buFontTx/>
              <a:buNone/>
            </a:pPr>
            <a:r>
              <a:rPr lang="en-US" dirty="0" smtClean="0"/>
              <a:t>					                              </a:t>
            </a:r>
          </a:p>
          <a:p>
            <a:pPr eaLnBrk="1" hangingPunct="1">
              <a:buFontTx/>
              <a:buNone/>
            </a:pPr>
            <a:endParaRPr lang="en-US" dirty="0" smtClean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514600" y="6172200"/>
            <a:ext cx="4267200" cy="365125"/>
          </a:xfrm>
        </p:spPr>
        <p:txBody>
          <a:bodyPr/>
          <a:lstStyle/>
          <a:p>
            <a:r>
              <a:rPr lang="en-US" dirty="0" smtClean="0"/>
              <a:t>Badaruddin USM (c)</a:t>
            </a:r>
            <a:endParaRPr lang="en-US" dirty="0"/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533400" y="1600200"/>
            <a:ext cx="7848600" cy="0"/>
          </a:xfrm>
          <a:prstGeom prst="line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04800" y="1638300"/>
            <a:ext cx="7543800" cy="3382963"/>
            <a:chOff x="288" y="842"/>
            <a:chExt cx="4944" cy="2131"/>
          </a:xfrm>
        </p:grpSpPr>
        <p:sp>
          <p:nvSpPr>
            <p:cNvPr id="45060" name="Text Box 6"/>
            <p:cNvSpPr txBox="1">
              <a:spLocks noChangeArrowheads="1"/>
            </p:cNvSpPr>
            <p:nvPr/>
          </p:nvSpPr>
          <p:spPr bwMode="auto">
            <a:xfrm>
              <a:off x="436" y="842"/>
              <a:ext cx="4796" cy="1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2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Calibri"/>
                </a:rPr>
                <a:t>“Excellent </a:t>
              </a:r>
              <a:r>
                <a:rPr 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Calibri"/>
                </a:rPr>
                <a:t>Fundamental Research produces </a:t>
              </a:r>
              <a:r>
                <a:rPr lang="en-US" sz="2400" dirty="0">
                  <a:solidFill>
                    <a:srgbClr val="FF0000"/>
                  </a:solidFill>
                  <a:latin typeface="+mn-lt"/>
                  <a:cs typeface="Calibri"/>
                </a:rPr>
                <a:t>new knowledge &amp; ideas </a:t>
              </a:r>
            </a:p>
            <a:p>
              <a:pPr>
                <a:buFontTx/>
                <a:buChar char="•"/>
                <a:defRPr/>
              </a:pPr>
              <a:r>
                <a:rPr lang="en-US" sz="2400" dirty="0">
                  <a:solidFill>
                    <a:srgbClr val="FF0000"/>
                  </a:solidFill>
                  <a:latin typeface="+mn-lt"/>
                  <a:cs typeface="Calibri"/>
                </a:rPr>
                <a:t> that change the way people think</a:t>
              </a:r>
            </a:p>
            <a:p>
              <a:pPr>
                <a:buFontTx/>
                <a:buChar char="•"/>
                <a:defRPr/>
              </a:pPr>
              <a:r>
                <a:rPr lang="en-US" sz="2400" dirty="0">
                  <a:solidFill>
                    <a:srgbClr val="FF0000"/>
                  </a:solidFill>
                  <a:latin typeface="+mn-lt"/>
                  <a:cs typeface="Calibri"/>
                </a:rPr>
                <a:t> that endure and</a:t>
              </a:r>
            </a:p>
            <a:p>
              <a:pPr>
                <a:buFontTx/>
                <a:buChar char="•"/>
                <a:defRPr/>
              </a:pPr>
              <a:r>
                <a:rPr lang="en-US" sz="2400" dirty="0">
                  <a:solidFill>
                    <a:srgbClr val="FF0000"/>
                  </a:solidFill>
                  <a:latin typeface="+mn-lt"/>
                  <a:cs typeface="Calibri"/>
                </a:rPr>
                <a:t> that are widely used by </a:t>
              </a:r>
              <a:r>
                <a:rPr lang="en-US" sz="2400" dirty="0" smtClean="0">
                  <a:solidFill>
                    <a:srgbClr val="FF0000"/>
                  </a:solidFill>
                  <a:latin typeface="+mn-lt"/>
                  <a:cs typeface="Calibri"/>
                </a:rPr>
                <a:t>others”</a:t>
              </a:r>
              <a:endParaRPr lang="en-US" sz="2400" dirty="0">
                <a:solidFill>
                  <a:srgbClr val="FF0000"/>
                </a:solidFill>
                <a:latin typeface="+mn-lt"/>
                <a:cs typeface="Calibri"/>
              </a:endParaRPr>
            </a:p>
          </p:txBody>
        </p:sp>
        <p:sp>
          <p:nvSpPr>
            <p:cNvPr id="27653" name="Text Box 7"/>
            <p:cNvSpPr txBox="1">
              <a:spLocks noChangeArrowheads="1"/>
            </p:cNvSpPr>
            <p:nvPr/>
          </p:nvSpPr>
          <p:spPr bwMode="auto">
            <a:xfrm>
              <a:off x="288" y="2450"/>
              <a:ext cx="3397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2400" i="1" dirty="0">
                  <a:latin typeface="Calibri" pitchFamily="34" charset="0"/>
                  <a:cs typeface="Calibri"/>
                </a:rPr>
                <a:t>Office of Basic Energy Sciences, DOE, USA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914400" y="457200"/>
            <a:ext cx="655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7030A0"/>
                </a:solidFill>
                <a:latin typeface="Calibri"/>
                <a:cs typeface="Calibri"/>
              </a:rPr>
              <a:t>Definition of FR (cont.)</a:t>
            </a:r>
            <a:endParaRPr lang="en-US" sz="3600" dirty="0">
              <a:solidFill>
                <a:srgbClr val="7030A0"/>
              </a:solidFill>
              <a:latin typeface="Calibri"/>
              <a:cs typeface="Calibri"/>
            </a:endParaRP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533400" y="1143000"/>
            <a:ext cx="7848600" cy="0"/>
          </a:xfrm>
          <a:prstGeom prst="line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>
              <a:latin typeface="Calibri"/>
              <a:cs typeface="Calibri"/>
            </a:endParaRPr>
          </a:p>
        </p:txBody>
      </p:sp>
      <p:sp>
        <p:nvSpPr>
          <p:cNvPr id="12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514600" y="6172200"/>
            <a:ext cx="4267200" cy="365125"/>
          </a:xfrm>
        </p:spPr>
        <p:txBody>
          <a:bodyPr/>
          <a:lstStyle/>
          <a:p>
            <a:r>
              <a:rPr lang="en-US" dirty="0" smtClean="0"/>
              <a:t>Badaruddin USM (c)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4800" smtClean="0">
                <a:solidFill>
                  <a:srgbClr val="7030A0"/>
                </a:solidFill>
              </a:rPr>
              <a:t>Basic/Fundamental Science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fundamental theoretical or experimental investigative research to advance investigative research to advance knowledge without a specifically envisaged or immediately practical application 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the quest for new knowledge and the exploration of the unknown </a:t>
            </a:r>
          </a:p>
        </p:txBody>
      </p:sp>
      <p:sp>
        <p:nvSpPr>
          <p:cNvPr id="6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514600" y="6172200"/>
            <a:ext cx="4267200" cy="365125"/>
          </a:xfrm>
        </p:spPr>
        <p:txBody>
          <a:bodyPr/>
          <a:lstStyle/>
          <a:p>
            <a:r>
              <a:rPr lang="en-US" dirty="0" smtClean="0"/>
              <a:t>Badaruddin USM (c)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343775" cy="846138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b="1" smtClean="0"/>
              <a:t>A proposal to do fundamental research in the </a:t>
            </a:r>
            <a:r>
              <a:rPr lang="en-US" sz="3200" b="1" smtClean="0">
                <a:solidFill>
                  <a:srgbClr val="FF0000"/>
                </a:solidFill>
              </a:rPr>
              <a:t>arts</a:t>
            </a:r>
            <a:r>
              <a:rPr lang="en-US" sz="3200" b="1" smtClean="0"/>
              <a:t> and </a:t>
            </a:r>
            <a:r>
              <a:rPr lang="en-US" sz="3200" b="1" smtClean="0">
                <a:solidFill>
                  <a:srgbClr val="FF0000"/>
                </a:solidFill>
              </a:rPr>
              <a:t>social sciences </a:t>
            </a:r>
            <a:r>
              <a:rPr lang="en-US" sz="3200" b="1" smtClean="0"/>
              <a:t>must reflect the following elements: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133600"/>
            <a:ext cx="8229600" cy="3733800"/>
          </a:xfrm>
        </p:spPr>
        <p:txBody>
          <a:bodyPr>
            <a:normAutofit fontScale="85000" lnSpcReduction="10000"/>
          </a:bodyPr>
          <a:lstStyle/>
          <a:p>
            <a:pPr eaLnBrk="1" hangingPunct="1"/>
            <a:r>
              <a:rPr lang="en-US" smtClean="0"/>
              <a:t>Strong, clear and explicit theoretical underpinning</a:t>
            </a:r>
          </a:p>
          <a:p>
            <a:pPr eaLnBrk="1" hangingPunct="1"/>
            <a:r>
              <a:rPr lang="en-US" smtClean="0"/>
              <a:t>Distinguishable from research that is purely applied in nature (no clear demarcation)</a:t>
            </a:r>
          </a:p>
          <a:p>
            <a:pPr eaLnBrk="1" hangingPunct="1"/>
            <a:r>
              <a:rPr lang="en-US" smtClean="0"/>
              <a:t>An empirical component that is clearly directed at exploring the theoretical concerns of the research</a:t>
            </a:r>
          </a:p>
          <a:p>
            <a:pPr eaLnBrk="1" hangingPunct="1"/>
            <a:r>
              <a:rPr lang="en-US" smtClean="0"/>
              <a:t>Having the ultimate aim of revisiting, reconstructing or building new theoretical, conceptual or paradigmatic knowledge bases in the arts and social sciences</a:t>
            </a:r>
            <a:endParaRPr lang="en-GB" smtClean="0"/>
          </a:p>
          <a:p>
            <a:pPr eaLnBrk="1" hangingPunct="1">
              <a:buFontTx/>
              <a:buNone/>
            </a:pPr>
            <a:endParaRPr lang="en-US" smtClean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514600" y="6172200"/>
            <a:ext cx="4267200" cy="365125"/>
          </a:xfrm>
        </p:spPr>
        <p:txBody>
          <a:bodyPr/>
          <a:lstStyle/>
          <a:p>
            <a:r>
              <a:rPr lang="en-US" dirty="0" smtClean="0"/>
              <a:t>Badaruddin USM (c)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en-US" sz="3600" b="1">
                <a:solidFill>
                  <a:srgbClr val="0000FF"/>
                </a:solidFill>
                <a:latin typeface="Calibri"/>
                <a:ea typeface="Cambria Math" pitchFamily="18" charset="0"/>
                <a:cs typeface="Cambria Math" pitchFamily="18" charset="0"/>
              </a:rPr>
              <a:t>KRITERIA PENILAIAN</a:t>
            </a:r>
            <a:r>
              <a:rPr lang="en-US" sz="3600">
                <a:solidFill>
                  <a:srgbClr val="0000FF"/>
                </a:solidFill>
                <a:latin typeface="Calibri"/>
                <a:ea typeface="Cambria Math" pitchFamily="18" charset="0"/>
                <a:cs typeface="Cambria Math" pitchFamily="18" charset="0"/>
              </a:rPr>
              <a:t/>
            </a:r>
            <a:br>
              <a:rPr lang="en-US" sz="3600">
                <a:solidFill>
                  <a:srgbClr val="0000FF"/>
                </a:solidFill>
                <a:latin typeface="Calibri"/>
                <a:ea typeface="Cambria Math" pitchFamily="18" charset="0"/>
                <a:cs typeface="Cambria Math" pitchFamily="18" charset="0"/>
              </a:rPr>
            </a:br>
            <a:endParaRPr lang="en-GB" sz="3600">
              <a:solidFill>
                <a:srgbClr val="0000FF"/>
              </a:solidFill>
              <a:latin typeface="Calibri"/>
              <a:ea typeface="Cambria Math" pitchFamily="18" charset="0"/>
              <a:cs typeface="Cambria Math" pitchFamily="18" charset="0"/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395288" y="1052513"/>
            <a:ext cx="8229600" cy="4525962"/>
          </a:xfrm>
        </p:spPr>
        <p:txBody>
          <a:bodyPr/>
          <a:lstStyle/>
          <a:p>
            <a:pPr marL="400050" indent="-400050" eaLnBrk="1" hangingPunct="1">
              <a:buSzPct val="85000"/>
              <a:buFont typeface="Calibri" charset="0"/>
              <a:buAutoNum type="romanLcPeriod"/>
            </a:pPr>
            <a:r>
              <a:rPr lang="en-US" sz="2400">
                <a:latin typeface="Calibri"/>
                <a:ea typeface="Cambria Math" pitchFamily="18" charset="0"/>
                <a:cs typeface="Cambria Math" pitchFamily="18" charset="0"/>
              </a:rPr>
              <a:t>Penyelidikan yang dipohon mestilah merupakan penyelidikan yang dapat menghasilkan suatu </a:t>
            </a:r>
            <a:r>
              <a:rPr lang="en-US" sz="2400" b="1">
                <a:solidFill>
                  <a:srgbClr val="FF0000"/>
                </a:solidFill>
                <a:latin typeface="Calibri"/>
                <a:ea typeface="Cambria Math" pitchFamily="18" charset="0"/>
                <a:cs typeface="Cambria Math" pitchFamily="18" charset="0"/>
              </a:rPr>
              <a:t>idea/teori/konsep/kaedah/model/proses baru; dan</a:t>
            </a:r>
          </a:p>
          <a:p>
            <a:pPr marL="400050" indent="-400050" eaLnBrk="1" hangingPunct="1">
              <a:buSzPct val="85000"/>
              <a:buFont typeface="Calibri" charset="0"/>
              <a:buAutoNum type="romanLcPeriod"/>
            </a:pPr>
            <a:r>
              <a:rPr lang="en-US" sz="2400">
                <a:latin typeface="Calibri"/>
                <a:ea typeface="Cambria Math" pitchFamily="18" charset="0"/>
                <a:cs typeface="Cambria Math" pitchFamily="18" charset="0"/>
              </a:rPr>
              <a:t>Penyelidikan yang dapat menambahbaik sesuatu polisi, </a:t>
            </a:r>
            <a:r>
              <a:rPr lang="en-US" sz="2400">
                <a:solidFill>
                  <a:srgbClr val="FF0000"/>
                </a:solidFill>
                <a:latin typeface="Calibri"/>
                <a:ea typeface="Cambria Math" pitchFamily="18" charset="0"/>
                <a:cs typeface="Cambria Math" pitchFamily="18" charset="0"/>
              </a:rPr>
              <a:t>metodologi dan model </a:t>
            </a:r>
            <a:r>
              <a:rPr lang="en-US" sz="2400">
                <a:latin typeface="Calibri"/>
                <a:ea typeface="Cambria Math" pitchFamily="18" charset="0"/>
                <a:cs typeface="Cambria Math" pitchFamily="18" charset="0"/>
              </a:rPr>
              <a:t>penyelesaian yang sedia ada; atau</a:t>
            </a:r>
          </a:p>
          <a:p>
            <a:pPr marL="400050" indent="-400050" eaLnBrk="1" hangingPunct="1">
              <a:buSzPct val="85000"/>
              <a:buFont typeface="Calibri" charset="0"/>
              <a:buAutoNum type="romanLcPeriod"/>
            </a:pPr>
            <a:r>
              <a:rPr lang="en-US" sz="2400">
                <a:latin typeface="Calibri"/>
                <a:ea typeface="Cambria Math" pitchFamily="18" charset="0"/>
                <a:cs typeface="Cambria Math" pitchFamily="18" charset="0"/>
              </a:rPr>
              <a:t>Penyelidikan yang merangkumi isu-isu kemanusiaan dan kemasyarakatan bagi tujuan peningkatan nilai kehidupan dalam negara dan sejagat; atau</a:t>
            </a:r>
          </a:p>
          <a:p>
            <a:pPr marL="400050" indent="-400050" eaLnBrk="1" hangingPunct="1">
              <a:buSzPct val="85000"/>
              <a:buFont typeface="Calibri" charset="0"/>
              <a:buAutoNum type="romanLcPeriod"/>
            </a:pPr>
            <a:r>
              <a:rPr lang="en-US" sz="2400">
                <a:latin typeface="Calibri"/>
                <a:ea typeface="Cambria Math" pitchFamily="18" charset="0"/>
                <a:cs typeface="Cambria Math" pitchFamily="18" charset="0"/>
              </a:rPr>
              <a:t>Penyelidikan yang berpotensi untuk menyumbang kepada  agenda strategik negara.</a:t>
            </a:r>
            <a:endParaRPr lang="en-GB" sz="2400">
              <a:latin typeface="Calibri"/>
              <a:ea typeface="Cambria Math" pitchFamily="18" charset="0"/>
              <a:cs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827088" y="260350"/>
            <a:ext cx="7315200" cy="1008063"/>
          </a:xfrm>
        </p:spPr>
        <p:txBody>
          <a:bodyPr/>
          <a:lstStyle/>
          <a:p>
            <a:pPr eaLnBrk="1" hangingPunct="1"/>
            <a:r>
              <a:rPr lang="en-US" sz="2000" b="1">
                <a:solidFill>
                  <a:srgbClr val="0000FF"/>
                </a:solidFill>
                <a:latin typeface="Calibri"/>
              </a:rPr>
              <a:t>JUMLAH BILANGAN PERMOHONAN DAN KELULUSAN PROJEK FRGS  BAGI TEMPOH TAHUN 2006 - 2009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00034" y="1643050"/>
          <a:ext cx="7920880" cy="401381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57256"/>
                <a:gridCol w="1285884"/>
                <a:gridCol w="2000264"/>
                <a:gridCol w="2000264"/>
                <a:gridCol w="1777212"/>
              </a:tblGrid>
              <a:tr h="92440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alibri"/>
                        </a:rPr>
                        <a:t>Tahun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alibri"/>
                        </a:rPr>
                        <a:t>Jumlah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alibri"/>
                        </a:rPr>
                        <a:t>Permohonan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alibri"/>
                        </a:rPr>
                        <a:t>Jumlah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/>
                        </a:rPr>
                        <a:t> Lulus 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alibri"/>
                        </a:rPr>
                        <a:t>Jumlah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alibri"/>
                        </a:rPr>
                        <a:t>Gagal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/>
                        </a:rPr>
                        <a:t>  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alibri"/>
                        </a:rPr>
                        <a:t>Jumlah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alibri"/>
                        </a:rPr>
                        <a:t>Peruntukan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/>
                        </a:rPr>
                        <a:t> Lulus (RM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alibri"/>
                        </a:rPr>
                        <a:t>Juta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/>
                        </a:rPr>
                        <a:t>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72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2006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2,317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1,260(54.38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1,056(45.62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67.89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803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2007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2,150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1,177 (54.7%)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968 (45.3%)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82.87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803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2008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1,863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436 (23.4%)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1,427 (76.6%)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42.31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803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2009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3,370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611 (18.1%)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2,759 (81.8%)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26.55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8037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Jumlah</a:t>
                      </a:r>
                      <a:endParaRPr lang="en-US" sz="1600" b="1" dirty="0" smtClean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Besar</a:t>
                      </a:r>
                      <a:endParaRPr lang="en-US" sz="16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9700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3484 (35.9%)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6216 (64.1%)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219.62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827088" y="260350"/>
            <a:ext cx="7315200" cy="1008063"/>
          </a:xfrm>
        </p:spPr>
        <p:txBody>
          <a:bodyPr/>
          <a:lstStyle/>
          <a:p>
            <a:pPr eaLnBrk="1" hangingPunct="1"/>
            <a:r>
              <a:rPr lang="en-US" sz="2000" b="1">
                <a:solidFill>
                  <a:srgbClr val="0000FF"/>
                </a:solidFill>
                <a:latin typeface="Calibri"/>
              </a:rPr>
              <a:t>JUMLAH BILANGAN PERMOHONAN DAN KELULUSAN PROJEK FRGS  BAGI TEMPOH TAHUN 2010 - 2012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39552" y="1268762"/>
          <a:ext cx="7920880" cy="4639919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174928"/>
                <a:gridCol w="1357323"/>
                <a:gridCol w="1785949"/>
                <a:gridCol w="2000264"/>
                <a:gridCol w="1602416"/>
              </a:tblGrid>
              <a:tr h="100629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C00000"/>
                          </a:solidFill>
                          <a:latin typeface="Calibri"/>
                        </a:rPr>
                        <a:t>Tahun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C00000"/>
                          </a:solidFill>
                          <a:latin typeface="Calibri"/>
                        </a:rPr>
                        <a:t>Jumlah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C00000"/>
                          </a:solidFill>
                          <a:latin typeface="Calibri"/>
                        </a:rPr>
                        <a:t>Permohonan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C00000"/>
                          </a:solidFill>
                          <a:latin typeface="Calibri"/>
                        </a:rPr>
                        <a:t>Jumlah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Calibri"/>
                        </a:rPr>
                        <a:t> Lulus 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C00000"/>
                          </a:solidFill>
                          <a:latin typeface="Calibri"/>
                        </a:rPr>
                        <a:t>Jumlah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C00000"/>
                          </a:solidFill>
                          <a:latin typeface="Calibri"/>
                        </a:rPr>
                        <a:t>Gagal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Calibri"/>
                        </a:rPr>
                        <a:t>  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C00000"/>
                          </a:solidFill>
                          <a:latin typeface="Calibri"/>
                        </a:rPr>
                        <a:t>Jumlah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C00000"/>
                          </a:solidFill>
                          <a:latin typeface="Calibri"/>
                        </a:rPr>
                        <a:t>Peruntukan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Calibri"/>
                        </a:rPr>
                        <a:t> Lulus </a:t>
                      </a:r>
                      <a:endParaRPr lang="en-US" sz="1600" b="1" dirty="0" smtClean="0">
                        <a:solidFill>
                          <a:srgbClr val="C00000"/>
                        </a:solidFill>
                        <a:latin typeface="Calibri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Calibri"/>
                        </a:rPr>
                        <a:t>(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Calibri"/>
                        </a:rPr>
                        <a:t>RM </a:t>
                      </a:r>
                      <a:r>
                        <a:rPr lang="en-US" sz="1600" b="1" dirty="0" err="1">
                          <a:solidFill>
                            <a:srgbClr val="C00000"/>
                          </a:solidFill>
                          <a:latin typeface="Calibri"/>
                        </a:rPr>
                        <a:t>Juta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Calibri"/>
                        </a:rPr>
                        <a:t>)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59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2010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Fasa</a:t>
                      </a:r>
                      <a:r>
                        <a:rPr lang="en-US" sz="2000" b="1" baseline="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1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3,496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1204(34.4%)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2,292 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(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65.6%)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54.68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6592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2010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Fasa</a:t>
                      </a:r>
                      <a:r>
                        <a:rPr lang="en-US" sz="2000" b="1" baseline="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2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3,559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500 (14%)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2,393 (67.2%)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24.97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4097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KIV 2010(2)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666(18.7%)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36.95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93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2011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3792</a:t>
                      </a:r>
                      <a:endParaRPr lang="en-GB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491(12.9%)</a:t>
                      </a:r>
                      <a:endParaRPr lang="en-GB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3301(87.1%)</a:t>
                      </a:r>
                      <a:endParaRPr lang="en-GB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32.13</a:t>
                      </a:r>
                      <a:endParaRPr lang="en-GB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bg1"/>
                    </a:solidFill>
                  </a:tcPr>
                </a:tc>
              </a:tr>
              <a:tr h="3993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2012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3692</a:t>
                      </a:r>
                      <a:endParaRPr lang="en-GB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779(21.1%)</a:t>
                      </a:r>
                      <a:endParaRPr lang="en-GB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2913(78.9%)</a:t>
                      </a:r>
                      <a:endParaRPr lang="en-GB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55.24</a:t>
                      </a:r>
                      <a:endParaRPr lang="en-GB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bg1"/>
                    </a:solidFill>
                  </a:tcPr>
                </a:tc>
              </a:tr>
              <a:tr h="7318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Calibri"/>
                        </a:rPr>
                        <a:t>Jumlah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Besar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14539</a:t>
                      </a:r>
                      <a:endParaRPr lang="en-GB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3640 (25%)</a:t>
                      </a:r>
                      <a:endParaRPr lang="en-GB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10899 (75%)</a:t>
                      </a:r>
                      <a:endParaRPr lang="en-GB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203.97</a:t>
                      </a:r>
                      <a:endParaRPr lang="en-GB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990600" y="304800"/>
            <a:ext cx="7543800" cy="762000"/>
          </a:xfrm>
          <a:solidFill>
            <a:srgbClr val="339933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FFFF00"/>
                </a:solidFill>
                <a:latin typeface="Calibri"/>
              </a:rPr>
              <a:t>Bilangan Permohonan (2011)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600200"/>
          <a:ext cx="7696200" cy="3657600"/>
        </p:xfrm>
        <a:graphic>
          <a:graphicData uri="http://schemas.openxmlformats.org/drawingml/2006/table">
            <a:tbl>
              <a:tblPr/>
              <a:tblGrid>
                <a:gridCol w="5181600"/>
                <a:gridCol w="1143000"/>
                <a:gridCol w="13716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Calibri"/>
                          <a:cs typeface="Calibri"/>
                        </a:rPr>
                        <a:t>BIDANG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/>
                          <a:cs typeface="Calibri"/>
                        </a:rPr>
                        <a:t>FRGS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Calibri"/>
                          <a:cs typeface="Calibri"/>
                        </a:rPr>
                        <a:t>ERGS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Sains Tulen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287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835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Sains Gunaan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Sains Tabii dan Warisan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315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427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Teknologi &amp; Kejuruteraan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1227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1322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Sains Kesihatan/Perubatan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363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611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Jumlah Permohonan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3792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3936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676400" y="228600"/>
            <a:ext cx="6019800" cy="838200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en-US">
                <a:solidFill>
                  <a:srgbClr val="3333FF"/>
                </a:solidFill>
                <a:latin typeface="Calibri"/>
              </a:rPr>
              <a:t>Bajet Permohonan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600200"/>
          <a:ext cx="7696200" cy="4145279"/>
        </p:xfrm>
        <a:graphic>
          <a:graphicData uri="http://schemas.openxmlformats.org/drawingml/2006/table">
            <a:tbl>
              <a:tblPr/>
              <a:tblGrid>
                <a:gridCol w="4876800"/>
                <a:gridCol w="1447800"/>
                <a:gridCol w="13716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/>
                          <a:cs typeface="Calibri"/>
                        </a:rPr>
                        <a:t>FRGS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Calibri"/>
                          <a:cs typeface="Calibri"/>
                        </a:rPr>
                        <a:t>ERGS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Sains Tulen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53.6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Sains Gunaan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107.0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Sains Tabii dan Warisan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59.0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Teknologi &amp; Kejuruteraan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207.0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291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Sains Kesihatan/Perubatan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71.8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134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1F5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Bajet Sebenar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32.125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cs typeface="Calibri"/>
                        </a:rPr>
                        <a:t>25.0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Present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2514601"/>
          </a:xfrm>
        </p:spPr>
        <p:txBody>
          <a:bodyPr/>
          <a:lstStyle/>
          <a:p>
            <a:r>
              <a:rPr lang="en-US" sz="2600"/>
              <a:t>Cluster Head: Sustainable Tourism Research Cluster, USM (2011-2016)</a:t>
            </a:r>
          </a:p>
          <a:p>
            <a:r>
              <a:rPr lang="en-US" sz="2600"/>
              <a:t>Deputy Program-Leader of LRGS for tourism (2011-2016)</a:t>
            </a:r>
          </a:p>
          <a:p>
            <a:r>
              <a:rPr lang="en-US" sz="2600"/>
              <a:t>Project leader and manager of LRGS (2012-2016)</a:t>
            </a:r>
          </a:p>
          <a:p>
            <a:r>
              <a:rPr lang="en-US" sz="2600"/>
              <a:t>Co-researcher in LRGS Hajj studies (2012-2016)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Badaruddin USM (c)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/>
          <p:cNvSpPr>
            <a:spLocks noGrp="1"/>
          </p:cNvSpPr>
          <p:nvPr>
            <p:ph type="title"/>
          </p:nvPr>
        </p:nvSpPr>
        <p:spPr>
          <a:xfrm>
            <a:off x="1143000" y="0"/>
            <a:ext cx="7561263" cy="836613"/>
          </a:xfrm>
        </p:spPr>
        <p:txBody>
          <a:bodyPr/>
          <a:lstStyle/>
          <a:p>
            <a:pPr eaLnBrk="1" hangingPunct="1"/>
            <a:r>
              <a:rPr lang="en-US" sz="2400" b="1">
                <a:solidFill>
                  <a:srgbClr val="0000CC"/>
                </a:solidFill>
                <a:latin typeface="Calibri"/>
              </a:rPr>
              <a:t>PROSES PERMOHONAN, PENILAIAN DAN PEMANTAUAN FRGS/ERGS</a:t>
            </a:r>
          </a:p>
        </p:txBody>
      </p:sp>
      <p:sp>
        <p:nvSpPr>
          <p:cNvPr id="4" name="Rectangle 3"/>
          <p:cNvSpPr/>
          <p:nvPr/>
        </p:nvSpPr>
        <p:spPr>
          <a:xfrm>
            <a:off x="3352800" y="6158136"/>
            <a:ext cx="2362200" cy="457200"/>
          </a:xfrm>
          <a:prstGeom prst="rect">
            <a:avLst/>
          </a:prstGeom>
          <a:solidFill>
            <a:srgbClr val="00FF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solidFill>
                  <a:srgbClr val="FF0000"/>
                </a:solidFill>
                <a:latin typeface="Calibri"/>
              </a:rPr>
              <a:t>Penyelidik</a:t>
            </a:r>
            <a:endParaRPr lang="en-US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52800" y="5167536"/>
            <a:ext cx="2362200" cy="457200"/>
          </a:xfrm>
          <a:prstGeom prst="rect">
            <a:avLst/>
          </a:prstGeom>
          <a:solidFill>
            <a:srgbClr val="0000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  <a:latin typeface="Calibri"/>
              </a:rPr>
              <a:t>RMC  IPT</a:t>
            </a:r>
          </a:p>
        </p:txBody>
      </p:sp>
      <p:sp>
        <p:nvSpPr>
          <p:cNvPr id="6" name="Rectangle 5"/>
          <p:cNvSpPr/>
          <p:nvPr/>
        </p:nvSpPr>
        <p:spPr>
          <a:xfrm>
            <a:off x="3352800" y="3186336"/>
            <a:ext cx="2362200" cy="457200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  <a:latin typeface="Calibri"/>
              </a:rPr>
              <a:t>Panel </a:t>
            </a:r>
            <a:r>
              <a:rPr lang="en-US" dirty="0" err="1">
                <a:solidFill>
                  <a:srgbClr val="FFFF00"/>
                </a:solidFill>
                <a:latin typeface="Calibri"/>
              </a:rPr>
              <a:t>Penilai</a:t>
            </a:r>
            <a:r>
              <a:rPr lang="en-US" dirty="0">
                <a:solidFill>
                  <a:srgbClr val="FFFF00"/>
                </a:solidFill>
                <a:latin typeface="Calibri"/>
              </a:rPr>
              <a:t> KPT</a:t>
            </a:r>
          </a:p>
        </p:txBody>
      </p:sp>
      <p:sp>
        <p:nvSpPr>
          <p:cNvPr id="7" name="Rectangle 6"/>
          <p:cNvSpPr/>
          <p:nvPr/>
        </p:nvSpPr>
        <p:spPr>
          <a:xfrm>
            <a:off x="3352800" y="1052736"/>
            <a:ext cx="2362200" cy="533400"/>
          </a:xfrm>
          <a:prstGeom prst="rect">
            <a:avLst/>
          </a:prstGeom>
          <a:solidFill>
            <a:srgbClr val="CC66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solidFill>
                  <a:schemeClr val="tx1"/>
                </a:solidFill>
                <a:latin typeface="Calibri"/>
              </a:rPr>
              <a:t>Jawatankuasa</a:t>
            </a:r>
            <a:r>
              <a:rPr lang="en-US" dirty="0">
                <a:solidFill>
                  <a:schemeClr val="tx1"/>
                </a:solidFill>
                <a:latin typeface="Calibri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/>
              </a:rPr>
              <a:t>Induk</a:t>
            </a:r>
            <a:r>
              <a:rPr lang="en-US" dirty="0">
                <a:solidFill>
                  <a:schemeClr val="tx1"/>
                </a:solidFill>
                <a:latin typeface="Calibri"/>
              </a:rPr>
              <a:t> FRGS</a:t>
            </a:r>
          </a:p>
        </p:txBody>
      </p:sp>
      <p:sp>
        <p:nvSpPr>
          <p:cNvPr id="8" name="Up Arrow 7"/>
          <p:cNvSpPr/>
          <p:nvPr/>
        </p:nvSpPr>
        <p:spPr>
          <a:xfrm>
            <a:off x="4343400" y="5624736"/>
            <a:ext cx="304800" cy="533400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Up Arrow 8"/>
          <p:cNvSpPr/>
          <p:nvPr/>
        </p:nvSpPr>
        <p:spPr>
          <a:xfrm>
            <a:off x="4343400" y="4634136"/>
            <a:ext cx="304800" cy="533400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Up Arrow 9"/>
          <p:cNvSpPr/>
          <p:nvPr/>
        </p:nvSpPr>
        <p:spPr>
          <a:xfrm>
            <a:off x="4343400" y="2652936"/>
            <a:ext cx="304800" cy="533400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1768" name="TextBox 10"/>
          <p:cNvSpPr txBox="1">
            <a:spLocks noChangeArrowheads="1"/>
          </p:cNvSpPr>
          <p:nvPr/>
        </p:nvSpPr>
        <p:spPr bwMode="auto">
          <a:xfrm>
            <a:off x="533400" y="4970463"/>
            <a:ext cx="2057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9900FF"/>
                </a:solidFill>
                <a:latin typeface="Calibri"/>
                <a:cs typeface="Calibri"/>
              </a:rPr>
              <a:t>Peringkat IPT</a:t>
            </a:r>
          </a:p>
        </p:txBody>
      </p:sp>
      <p:sp>
        <p:nvSpPr>
          <p:cNvPr id="31769" name="TextBox 11"/>
          <p:cNvSpPr txBox="1">
            <a:spLocks noChangeArrowheads="1"/>
          </p:cNvSpPr>
          <p:nvPr/>
        </p:nvSpPr>
        <p:spPr bwMode="auto">
          <a:xfrm>
            <a:off x="762000" y="2057400"/>
            <a:ext cx="24241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C00000"/>
                </a:solidFill>
                <a:latin typeface="Calibri"/>
                <a:cs typeface="Calibri"/>
              </a:rPr>
              <a:t>Peringkat Nasional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79388" y="2997200"/>
            <a:ext cx="8763000" cy="1588"/>
          </a:xfrm>
          <a:prstGeom prst="line">
            <a:avLst/>
          </a:prstGeom>
          <a:ln w="539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urved Left Arrow 17"/>
          <p:cNvSpPr/>
          <p:nvPr/>
        </p:nvSpPr>
        <p:spPr>
          <a:xfrm>
            <a:off x="5867400" y="3338736"/>
            <a:ext cx="685800" cy="2209800"/>
          </a:xfrm>
          <a:prstGeom prst="curvedLeftArrow">
            <a:avLst/>
          </a:prstGeom>
          <a:solidFill>
            <a:srgbClr val="0000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1774" name="TextBox 18"/>
          <p:cNvSpPr txBox="1">
            <a:spLocks noChangeArrowheads="1"/>
          </p:cNvSpPr>
          <p:nvPr/>
        </p:nvSpPr>
        <p:spPr bwMode="auto">
          <a:xfrm>
            <a:off x="6629400" y="3105150"/>
            <a:ext cx="2514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"/>
                <a:cs typeface="Calibri"/>
              </a:rPr>
              <a:t>2 atau 3 ahli panel membuat penaziran</a:t>
            </a:r>
          </a:p>
        </p:txBody>
      </p:sp>
      <p:sp>
        <p:nvSpPr>
          <p:cNvPr id="31775" name="TextBox 19"/>
          <p:cNvSpPr txBox="1">
            <a:spLocks noChangeArrowheads="1"/>
          </p:cNvSpPr>
          <p:nvPr/>
        </p:nvSpPr>
        <p:spPr bwMode="auto">
          <a:xfrm>
            <a:off x="6553200" y="4532313"/>
            <a:ext cx="2590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Calibri"/>
                <a:cs typeface="Calibri"/>
              </a:rPr>
              <a:t>RMC membuat proses saringan terperinci dengan bantuan pakar dalaman/luaran</a:t>
            </a:r>
          </a:p>
        </p:txBody>
      </p:sp>
      <p:sp>
        <p:nvSpPr>
          <p:cNvPr id="31776" name="TextBox 20"/>
          <p:cNvSpPr txBox="1">
            <a:spLocks noChangeArrowheads="1"/>
          </p:cNvSpPr>
          <p:nvPr/>
        </p:nvSpPr>
        <p:spPr bwMode="auto">
          <a:xfrm>
            <a:off x="2209800" y="3124200"/>
            <a:ext cx="1254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60 pakar</a:t>
            </a:r>
          </a:p>
        </p:txBody>
      </p:sp>
      <p:sp>
        <p:nvSpPr>
          <p:cNvPr id="31777" name="TextBox 23"/>
          <p:cNvSpPr txBox="1">
            <a:spLocks noChangeArrowheads="1"/>
          </p:cNvSpPr>
          <p:nvPr/>
        </p:nvSpPr>
        <p:spPr bwMode="auto">
          <a:xfrm>
            <a:off x="5867400" y="990600"/>
            <a:ext cx="2209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Calibri"/>
                <a:cs typeface="Calibri"/>
              </a:rPr>
              <a:t>Meluluskan polisi, </a:t>
            </a:r>
          </a:p>
          <a:p>
            <a:r>
              <a:rPr lang="en-US">
                <a:solidFill>
                  <a:srgbClr val="0000FF"/>
                </a:solidFill>
                <a:latin typeface="Calibri"/>
                <a:cs typeface="Calibri"/>
              </a:rPr>
              <a:t>halatuju dan dana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352800" y="4176936"/>
            <a:ext cx="2362200" cy="457200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latin typeface="Calibri"/>
              </a:rPr>
              <a:t>Panel </a:t>
            </a:r>
            <a:r>
              <a:rPr lang="en-US" dirty="0" err="1">
                <a:solidFill>
                  <a:srgbClr val="C00000"/>
                </a:solidFill>
                <a:latin typeface="Calibri"/>
              </a:rPr>
              <a:t>Penilai</a:t>
            </a:r>
            <a:r>
              <a:rPr lang="en-US" dirty="0">
                <a:solidFill>
                  <a:srgbClr val="C00000"/>
                </a:solidFill>
                <a:latin typeface="Calibri"/>
              </a:rPr>
              <a:t> IPT</a:t>
            </a:r>
          </a:p>
        </p:txBody>
      </p:sp>
      <p:sp>
        <p:nvSpPr>
          <p:cNvPr id="20" name="Up Arrow 19"/>
          <p:cNvSpPr/>
          <p:nvPr/>
        </p:nvSpPr>
        <p:spPr>
          <a:xfrm>
            <a:off x="4343400" y="3643536"/>
            <a:ext cx="304800" cy="533400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352800" y="2119536"/>
            <a:ext cx="2362200" cy="533400"/>
          </a:xfrm>
          <a:prstGeom prst="rect">
            <a:avLst/>
          </a:prstGeom>
          <a:solidFill>
            <a:srgbClr val="0099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solidFill>
                  <a:schemeClr val="bg1"/>
                </a:solidFill>
                <a:latin typeface="Calibri"/>
              </a:rPr>
              <a:t>Jawatankuasa</a:t>
            </a:r>
            <a:r>
              <a:rPr lang="en-US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Calibri"/>
              </a:rPr>
              <a:t>Penilaian</a:t>
            </a:r>
            <a:r>
              <a:rPr lang="en-US" dirty="0">
                <a:solidFill>
                  <a:schemeClr val="bg1"/>
                </a:solidFill>
                <a:latin typeface="Calibri"/>
              </a:rPr>
              <a:t> FRGS</a:t>
            </a:r>
          </a:p>
        </p:txBody>
      </p:sp>
      <p:sp>
        <p:nvSpPr>
          <p:cNvPr id="22" name="Up Arrow 21"/>
          <p:cNvSpPr/>
          <p:nvPr/>
        </p:nvSpPr>
        <p:spPr>
          <a:xfrm>
            <a:off x="4343400" y="1586136"/>
            <a:ext cx="304800" cy="533400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2195513" y="3068638"/>
            <a:ext cx="0" cy="3455987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91" name="TextBox 11"/>
          <p:cNvSpPr txBox="1">
            <a:spLocks noChangeArrowheads="1"/>
          </p:cNvSpPr>
          <p:nvPr/>
        </p:nvSpPr>
        <p:spPr bwMode="auto">
          <a:xfrm>
            <a:off x="71438" y="2565400"/>
            <a:ext cx="2062162" cy="3698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/>
                <a:cs typeface="Calibri"/>
              </a:rPr>
              <a:t>24 APRIL 2014</a:t>
            </a:r>
          </a:p>
        </p:txBody>
      </p:sp>
      <p:sp>
        <p:nvSpPr>
          <p:cNvPr id="31792" name="TextBox 11"/>
          <p:cNvSpPr txBox="1">
            <a:spLocks noChangeArrowheads="1"/>
          </p:cNvSpPr>
          <p:nvPr/>
        </p:nvSpPr>
        <p:spPr bwMode="auto">
          <a:xfrm>
            <a:off x="107950" y="6092825"/>
            <a:ext cx="1873250" cy="3698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9900FF"/>
                </a:solidFill>
                <a:latin typeface="Calibri"/>
                <a:cs typeface="Calibri"/>
              </a:rPr>
              <a:t>24 FEB 2014</a:t>
            </a:r>
          </a:p>
        </p:txBody>
      </p:sp>
      <p:sp>
        <p:nvSpPr>
          <p:cNvPr id="31793" name="TextBox 11"/>
          <p:cNvSpPr txBox="1">
            <a:spLocks noChangeArrowheads="1"/>
          </p:cNvSpPr>
          <p:nvPr/>
        </p:nvSpPr>
        <p:spPr bwMode="auto">
          <a:xfrm>
            <a:off x="5867400" y="2209800"/>
            <a:ext cx="685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C00000"/>
                </a:solidFill>
                <a:latin typeface="Calibri"/>
                <a:cs typeface="Calibri"/>
              </a:rPr>
              <a:t>KPM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7239000" cy="1143000"/>
          </a:xfrm>
        </p:spPr>
        <p:txBody>
          <a:bodyPr/>
          <a:lstStyle/>
          <a:p>
            <a:pPr algn="l" eaLnBrk="1" hangingPunct="1"/>
            <a:r>
              <a:rPr lang="en-US" sz="4200" b="1">
                <a:solidFill>
                  <a:srgbClr val="3366FF"/>
                </a:solidFill>
                <a:latin typeface="Calibri"/>
              </a:rPr>
              <a:t>THE PROPOSAL 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1295400" y="1600202"/>
            <a:ext cx="7391400" cy="4525963"/>
          </a:xfrm>
        </p:spPr>
        <p:txBody>
          <a:bodyPr/>
          <a:lstStyle/>
          <a:p>
            <a:pPr eaLnBrk="1" hangingPunct="1">
              <a:lnSpc>
                <a:spcPct val="60000"/>
              </a:lnSpc>
            </a:pPr>
            <a:r>
              <a:rPr lang="en-US" sz="2200" b="1">
                <a:solidFill>
                  <a:srgbClr val="FF0000"/>
                </a:solidFill>
                <a:latin typeface="Calibri"/>
              </a:rPr>
              <a:t>Title*</a:t>
            </a:r>
          </a:p>
          <a:p>
            <a:pPr eaLnBrk="1" hangingPunct="1">
              <a:lnSpc>
                <a:spcPct val="60000"/>
              </a:lnSpc>
            </a:pPr>
            <a:r>
              <a:rPr lang="en-US" sz="2200">
                <a:latin typeface="Calibri"/>
              </a:rPr>
              <a:t>Details of Researcher</a:t>
            </a:r>
          </a:p>
          <a:p>
            <a:pPr eaLnBrk="1" hangingPunct="1">
              <a:lnSpc>
                <a:spcPct val="60000"/>
              </a:lnSpc>
            </a:pPr>
            <a:r>
              <a:rPr lang="en-US" sz="2200">
                <a:solidFill>
                  <a:srgbClr val="000000"/>
                </a:solidFill>
                <a:latin typeface="Calibri"/>
              </a:rPr>
              <a:t>Research Information</a:t>
            </a:r>
          </a:p>
          <a:p>
            <a:pPr eaLnBrk="1" hangingPunct="1">
              <a:lnSpc>
                <a:spcPct val="60000"/>
              </a:lnSpc>
            </a:pPr>
            <a:r>
              <a:rPr lang="en-US" sz="2200">
                <a:solidFill>
                  <a:srgbClr val="FF0000"/>
                </a:solidFill>
                <a:latin typeface="Calibri"/>
              </a:rPr>
              <a:t>Executive Summary*</a:t>
            </a:r>
          </a:p>
          <a:p>
            <a:pPr eaLnBrk="1" hangingPunct="1">
              <a:lnSpc>
                <a:spcPct val="60000"/>
              </a:lnSpc>
            </a:pPr>
            <a:r>
              <a:rPr lang="en-US" sz="2200">
                <a:solidFill>
                  <a:srgbClr val="FF0000"/>
                </a:solidFill>
                <a:latin typeface="Calibri"/>
              </a:rPr>
              <a:t>Research Background*</a:t>
            </a:r>
          </a:p>
          <a:p>
            <a:pPr lvl="1" eaLnBrk="1" hangingPunct="1">
              <a:lnSpc>
                <a:spcPct val="60000"/>
              </a:lnSpc>
            </a:pPr>
            <a:r>
              <a:rPr lang="en-US" sz="2200">
                <a:solidFill>
                  <a:srgbClr val="FF0000"/>
                </a:solidFill>
                <a:latin typeface="Calibri"/>
              </a:rPr>
              <a:t>Problem Statement</a:t>
            </a:r>
          </a:p>
          <a:p>
            <a:pPr lvl="1" eaLnBrk="1" hangingPunct="1">
              <a:lnSpc>
                <a:spcPct val="60000"/>
              </a:lnSpc>
            </a:pPr>
            <a:r>
              <a:rPr lang="en-US" sz="2200">
                <a:latin typeface="Calibri"/>
              </a:rPr>
              <a:t>Hypotheses</a:t>
            </a:r>
          </a:p>
          <a:p>
            <a:pPr lvl="1" eaLnBrk="1" hangingPunct="1">
              <a:lnSpc>
                <a:spcPct val="60000"/>
              </a:lnSpc>
            </a:pPr>
            <a:r>
              <a:rPr lang="en-US" sz="2200">
                <a:latin typeface="Calibri"/>
              </a:rPr>
              <a:t>Literature Review</a:t>
            </a:r>
          </a:p>
          <a:p>
            <a:pPr eaLnBrk="1" hangingPunct="1">
              <a:lnSpc>
                <a:spcPct val="60000"/>
              </a:lnSpc>
            </a:pPr>
            <a:r>
              <a:rPr lang="en-US" sz="2200">
                <a:solidFill>
                  <a:srgbClr val="FF0000"/>
                </a:solidFill>
                <a:latin typeface="Calibri"/>
              </a:rPr>
              <a:t>Research Objectives*</a:t>
            </a:r>
          </a:p>
          <a:p>
            <a:pPr eaLnBrk="1" hangingPunct="1">
              <a:lnSpc>
                <a:spcPct val="60000"/>
              </a:lnSpc>
            </a:pPr>
            <a:r>
              <a:rPr lang="en-US" sz="2200">
                <a:solidFill>
                  <a:srgbClr val="FF0000"/>
                </a:solidFill>
                <a:latin typeface="Calibri"/>
              </a:rPr>
              <a:t>Methodology/Research Design*</a:t>
            </a:r>
          </a:p>
          <a:p>
            <a:pPr eaLnBrk="1" hangingPunct="1">
              <a:lnSpc>
                <a:spcPct val="60000"/>
              </a:lnSpc>
            </a:pPr>
            <a:r>
              <a:rPr lang="en-US" sz="2200">
                <a:latin typeface="Calibri"/>
              </a:rPr>
              <a:t>Timeline/Schedule</a:t>
            </a:r>
          </a:p>
          <a:p>
            <a:pPr eaLnBrk="1" hangingPunct="1">
              <a:lnSpc>
                <a:spcPct val="60000"/>
              </a:lnSpc>
            </a:pPr>
            <a:r>
              <a:rPr lang="en-US" sz="2200">
                <a:solidFill>
                  <a:srgbClr val="FF0000"/>
                </a:solidFill>
                <a:latin typeface="Calibri"/>
              </a:rPr>
              <a:t>Expected Results*</a:t>
            </a:r>
          </a:p>
          <a:p>
            <a:pPr eaLnBrk="1" hangingPunct="1">
              <a:lnSpc>
                <a:spcPct val="60000"/>
              </a:lnSpc>
            </a:pPr>
            <a:r>
              <a:rPr lang="en-US" sz="2200">
                <a:latin typeface="Calibri"/>
              </a:rPr>
              <a:t>Facilities and Special Resources</a:t>
            </a:r>
          </a:p>
          <a:p>
            <a:pPr eaLnBrk="1" hangingPunct="1">
              <a:lnSpc>
                <a:spcPct val="60000"/>
              </a:lnSpc>
            </a:pPr>
            <a:r>
              <a:rPr lang="en-US" sz="2200">
                <a:solidFill>
                  <a:srgbClr val="FF0000"/>
                </a:solidFill>
                <a:latin typeface="Calibri"/>
              </a:rPr>
              <a:t>Budget*</a:t>
            </a:r>
          </a:p>
          <a:p>
            <a:pPr eaLnBrk="1" hangingPunct="1">
              <a:lnSpc>
                <a:spcPct val="60000"/>
              </a:lnSpc>
            </a:pPr>
            <a:r>
              <a:rPr lang="en-US" sz="2200">
                <a:latin typeface="Calibri"/>
              </a:rPr>
              <a:t>Resume/Brief CV</a:t>
            </a:r>
          </a:p>
          <a:p>
            <a:pPr eaLnBrk="1" hangingPunct="1">
              <a:lnSpc>
                <a:spcPct val="60000"/>
              </a:lnSpc>
            </a:pPr>
            <a:r>
              <a:rPr lang="en-US" sz="2200">
                <a:latin typeface="Calibri"/>
              </a:rPr>
              <a:t>Appendices</a:t>
            </a:r>
          </a:p>
          <a:p>
            <a:pPr eaLnBrk="1" hangingPunct="1">
              <a:lnSpc>
                <a:spcPct val="60000"/>
              </a:lnSpc>
            </a:pPr>
            <a:endParaRPr lang="en-US" sz="2200">
              <a:latin typeface="Calibri"/>
            </a:endParaRPr>
          </a:p>
          <a:p>
            <a:pPr eaLnBrk="1" hangingPunct="1">
              <a:lnSpc>
                <a:spcPct val="60000"/>
              </a:lnSpc>
            </a:pPr>
            <a:r>
              <a:rPr lang="en-US" sz="2200">
                <a:solidFill>
                  <a:srgbClr val="FF0000"/>
                </a:solidFill>
                <a:latin typeface="Calibri"/>
              </a:rPr>
              <a:t>*important</a:t>
            </a:r>
          </a:p>
          <a:p>
            <a:pPr eaLnBrk="1" hangingPunct="1">
              <a:lnSpc>
                <a:spcPct val="80000"/>
              </a:lnSpc>
            </a:pPr>
            <a:endParaRPr lang="en-US" sz="2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libri"/>
              </a:rPr>
              <a:t>The TITLE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7848600" cy="4525963"/>
          </a:xfrm>
        </p:spPr>
        <p:txBody>
          <a:bodyPr/>
          <a:lstStyle/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Specific in nature reflecting fundamental issues to be resolved, novelty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Must smell and sound FUNDAMENTAL and NOT APPLIED.</a:t>
            </a:r>
          </a:p>
          <a:p>
            <a:pPr lvl="1" eaLnBrk="1" hangingPunct="1"/>
            <a:r>
              <a:rPr lang="en-US">
                <a:solidFill>
                  <a:srgbClr val="000000"/>
                </a:solidFill>
                <a:latin typeface="Calibri"/>
              </a:rPr>
              <a:t>i.e the classification of….</a:t>
            </a:r>
          </a:p>
          <a:p>
            <a:pPr lvl="1" eaLnBrk="1" hangingPunct="1"/>
            <a:r>
              <a:rPr lang="en-US">
                <a:solidFill>
                  <a:srgbClr val="000000"/>
                </a:solidFill>
                <a:latin typeface="Calibri"/>
              </a:rPr>
              <a:t>Models of….</a:t>
            </a:r>
          </a:p>
          <a:p>
            <a:pPr lvl="1" eaLnBrk="1" hangingPunct="1"/>
            <a:r>
              <a:rPr lang="en-US">
                <a:solidFill>
                  <a:srgbClr val="000000"/>
                </a:solidFill>
                <a:latin typeface="Calibri"/>
              </a:rPr>
              <a:t>Fundamental of …etc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Conscise and reflects the content of the proposal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libri"/>
              </a:rPr>
              <a:t>Executive Summary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1524000" y="1600200"/>
            <a:ext cx="6858000" cy="3962400"/>
          </a:xfrm>
        </p:spPr>
        <p:txBody>
          <a:bodyPr/>
          <a:lstStyle/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Overall description of the research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Problem statement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Objectives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Methodology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Expected output and implications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Significance/impact of output/Outcomes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>
                <a:solidFill>
                  <a:srgbClr val="0000FF"/>
                </a:solidFill>
                <a:latin typeface="Calibri"/>
              </a:rPr>
              <a:t>Research Background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763000" cy="4525963"/>
          </a:xfrm>
        </p:spPr>
        <p:txBody>
          <a:bodyPr/>
          <a:lstStyle/>
          <a:p>
            <a:pPr eaLnBrk="1" hangingPunct="1"/>
            <a:r>
              <a:rPr lang="en-US" sz="2800">
                <a:solidFill>
                  <a:srgbClr val="000000"/>
                </a:solidFill>
                <a:latin typeface="Calibri"/>
              </a:rPr>
              <a:t>Elaboration of title</a:t>
            </a:r>
          </a:p>
          <a:p>
            <a:pPr eaLnBrk="1" hangingPunct="1"/>
            <a:r>
              <a:rPr lang="en-US" sz="2800">
                <a:solidFill>
                  <a:srgbClr val="000000"/>
                </a:solidFill>
                <a:latin typeface="Calibri"/>
              </a:rPr>
              <a:t>The Scenario, good to use good stats</a:t>
            </a:r>
          </a:p>
          <a:p>
            <a:pPr eaLnBrk="1" hangingPunct="1"/>
            <a:r>
              <a:rPr lang="en-US" sz="2800">
                <a:solidFill>
                  <a:srgbClr val="000000"/>
                </a:solidFill>
              </a:rPr>
              <a:t>Lit Review: Not too much</a:t>
            </a:r>
            <a:endParaRPr lang="en-US" sz="2800">
              <a:solidFill>
                <a:srgbClr val="000000"/>
              </a:solidFill>
              <a:latin typeface="Calibri"/>
            </a:endParaRPr>
          </a:p>
          <a:p>
            <a:pPr eaLnBrk="1" hangingPunct="1"/>
            <a:r>
              <a:rPr lang="en-US" sz="2800">
                <a:solidFill>
                  <a:srgbClr val="000000"/>
                </a:solidFill>
                <a:latin typeface="Calibri"/>
              </a:rPr>
              <a:t>Clarity of </a:t>
            </a:r>
            <a:r>
              <a:rPr lang="en-US" sz="2800" b="1">
                <a:solidFill>
                  <a:srgbClr val="FF0000"/>
                </a:solidFill>
                <a:latin typeface="Calibri"/>
              </a:rPr>
              <a:t>problem statement </a:t>
            </a:r>
            <a:r>
              <a:rPr lang="en-US" sz="2800">
                <a:solidFill>
                  <a:srgbClr val="000000"/>
                </a:solidFill>
                <a:latin typeface="Calibri"/>
              </a:rPr>
              <a:t>and research question/hypothesis/theoretical framework</a:t>
            </a:r>
          </a:p>
          <a:p>
            <a:pPr eaLnBrk="1" hangingPunct="1"/>
            <a:r>
              <a:rPr lang="en-US" sz="2800">
                <a:solidFill>
                  <a:srgbClr val="000000"/>
                </a:solidFill>
                <a:latin typeface="Calibri"/>
              </a:rPr>
              <a:t>Good to present in diagramatic form*</a:t>
            </a:r>
          </a:p>
          <a:p>
            <a:pPr eaLnBrk="1" hangingPunct="1"/>
            <a:r>
              <a:rPr lang="en-US" sz="2800">
                <a:solidFill>
                  <a:srgbClr val="000000"/>
                </a:solidFill>
                <a:latin typeface="Calibri"/>
              </a:rPr>
              <a:t>Cite most recent references</a:t>
            </a:r>
          </a:p>
          <a:p>
            <a:pPr eaLnBrk="1" hangingPunct="1"/>
            <a:r>
              <a:rPr lang="en-US" sz="2800">
                <a:solidFill>
                  <a:srgbClr val="000000"/>
                </a:solidFill>
                <a:latin typeface="Calibri"/>
              </a:rPr>
              <a:t>In line with govt policy, agenda and global aspirations (local, national,world)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/>
              <a:t>Conceptual Framework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Badaruddin USM (c)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dirty="0" smtClean="0">
                <a:solidFill>
                  <a:srgbClr val="006600"/>
                </a:solidFill>
              </a:rPr>
              <a:t>Example 1 Conceptual Framework of Study</a:t>
            </a:r>
            <a:endParaRPr lang="en-GB" sz="4000" dirty="0" smtClean="0">
              <a:solidFill>
                <a:srgbClr val="006600"/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 t="13203"/>
          <a:stretch>
            <a:fillRect/>
          </a:stretch>
        </p:blipFill>
        <p:spPr bwMode="auto">
          <a:xfrm>
            <a:off x="422031" y="1371600"/>
            <a:ext cx="8510954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Badaruddin USM (c)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Example 2 Program Framework</a:t>
            </a:r>
            <a:endParaRPr lang="en-GB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685800" y="1752600"/>
            <a:ext cx="1524000" cy="646331"/>
          </a:xfrm>
          <a:prstGeom prst="rect">
            <a:avLst/>
          </a:prstGeom>
          <a:noFill/>
          <a:ln w="254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Local Knowledge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048000" y="1600202"/>
            <a:ext cx="2667000" cy="1354217"/>
          </a:xfrm>
          <a:prstGeom prst="rect">
            <a:avLst/>
          </a:prstGeom>
          <a:noFill/>
          <a:ln w="254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</a:rPr>
              <a:t>Traditional Form</a:t>
            </a:r>
          </a:p>
          <a:p>
            <a:pPr algn="ctr"/>
            <a:r>
              <a:rPr lang="en-US" sz="1600" b="1" dirty="0" smtClean="0">
                <a:solidFill>
                  <a:srgbClr val="FF0000"/>
                </a:solidFill>
              </a:rPr>
              <a:t>(Threat of extinction due to globalization forces e.g. industrial and housing development) 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324601" y="2743202"/>
            <a:ext cx="2057401" cy="646331"/>
          </a:xfrm>
          <a:prstGeom prst="rect">
            <a:avLst/>
          </a:prstGeom>
          <a:noFill/>
          <a:ln w="25400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Traditional Methodology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ight Arrow 35"/>
          <p:cNvSpPr/>
          <p:nvPr/>
        </p:nvSpPr>
        <p:spPr>
          <a:xfrm>
            <a:off x="2362200" y="1905000"/>
            <a:ext cx="533400" cy="45720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ight Arrow 49"/>
          <p:cNvSpPr/>
          <p:nvPr/>
        </p:nvSpPr>
        <p:spPr>
          <a:xfrm rot="5400000">
            <a:off x="7086600" y="3581400"/>
            <a:ext cx="457200" cy="45720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Arrow 54"/>
          <p:cNvSpPr/>
          <p:nvPr/>
        </p:nvSpPr>
        <p:spPr>
          <a:xfrm flipH="1">
            <a:off x="5334000" y="4343400"/>
            <a:ext cx="457200" cy="45720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62"/>
          <p:cNvGrpSpPr/>
          <p:nvPr/>
        </p:nvGrpSpPr>
        <p:grpSpPr>
          <a:xfrm>
            <a:off x="5791201" y="4114800"/>
            <a:ext cx="3276599" cy="1143000"/>
            <a:chOff x="5791200" y="3505200"/>
            <a:chExt cx="3276599" cy="1143000"/>
          </a:xfrm>
        </p:grpSpPr>
        <p:sp>
          <p:nvSpPr>
            <p:cNvPr id="56" name="Rectangle 55"/>
            <p:cNvSpPr/>
            <p:nvPr/>
          </p:nvSpPr>
          <p:spPr>
            <a:xfrm>
              <a:off x="5867400" y="3505200"/>
              <a:ext cx="3124200" cy="1143000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791200" y="3742944"/>
              <a:ext cx="1219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US" altLang="zh-CN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Local wisdom 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467600" y="3773269"/>
              <a:ext cx="16001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1000"/>
                </a:spcAft>
              </a:pPr>
              <a:r>
                <a:rPr lang="en-US" altLang="zh-CN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Indigenous Science</a:t>
              </a:r>
              <a:endParaRPr lang="en-US" altLang="zh-CN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" name="Group 47"/>
            <p:cNvGrpSpPr/>
            <p:nvPr/>
          </p:nvGrpSpPr>
          <p:grpSpPr>
            <a:xfrm>
              <a:off x="6934200" y="3886200"/>
              <a:ext cx="533400" cy="381000"/>
              <a:chOff x="3276600" y="5486400"/>
              <a:chExt cx="1374100" cy="228600"/>
            </a:xfrm>
          </p:grpSpPr>
          <p:grpSp>
            <p:nvGrpSpPr>
              <p:cNvPr id="4" name="Group 43"/>
              <p:cNvGrpSpPr/>
              <p:nvPr/>
            </p:nvGrpSpPr>
            <p:grpSpPr>
              <a:xfrm>
                <a:off x="3276600" y="5486400"/>
                <a:ext cx="1371600" cy="76200"/>
                <a:chOff x="3276600" y="5486400"/>
                <a:chExt cx="1371600" cy="76200"/>
              </a:xfrm>
            </p:grpSpPr>
            <p:cxnSp>
              <p:nvCxnSpPr>
                <p:cNvPr id="41" name="Straight Connector 40"/>
                <p:cNvCxnSpPr/>
                <p:nvPr/>
              </p:nvCxnSpPr>
              <p:spPr>
                <a:xfrm>
                  <a:off x="3276600" y="5562600"/>
                  <a:ext cx="1371600" cy="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>
                <a:xfrm flipH="1" flipV="1">
                  <a:off x="4495800" y="5486400"/>
                  <a:ext cx="152400" cy="7620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Group 44"/>
              <p:cNvGrpSpPr/>
              <p:nvPr/>
            </p:nvGrpSpPr>
            <p:grpSpPr>
              <a:xfrm rot="10800000">
                <a:off x="3279100" y="5638800"/>
                <a:ext cx="1371600" cy="76200"/>
                <a:chOff x="3276600" y="5486400"/>
                <a:chExt cx="1371600" cy="76200"/>
              </a:xfrm>
            </p:grpSpPr>
            <p:cxnSp>
              <p:nvCxnSpPr>
                <p:cNvPr id="46" name="Straight Connector 45"/>
                <p:cNvCxnSpPr/>
                <p:nvPr/>
              </p:nvCxnSpPr>
              <p:spPr>
                <a:xfrm>
                  <a:off x="3276600" y="5562600"/>
                  <a:ext cx="1371600" cy="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/>
                <p:cNvCxnSpPr/>
                <p:nvPr/>
              </p:nvCxnSpPr>
              <p:spPr>
                <a:xfrm flipH="1" flipV="1">
                  <a:off x="4495800" y="5486400"/>
                  <a:ext cx="152400" cy="7620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8" name="Rectangle 57"/>
          <p:cNvSpPr/>
          <p:nvPr/>
        </p:nvSpPr>
        <p:spPr>
          <a:xfrm>
            <a:off x="228600" y="3810000"/>
            <a:ext cx="2133600" cy="1631216"/>
          </a:xfrm>
          <a:prstGeom prst="rect">
            <a:avLst/>
          </a:prstGeom>
          <a:solidFill>
            <a:srgbClr val="FF0000"/>
          </a:solidFill>
          <a:ln w="25400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New Theoretical Framework to conceptualize Indigenous knowledge </a:t>
            </a:r>
            <a:endParaRPr 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Bent-Up Arrow 58"/>
          <p:cNvSpPr/>
          <p:nvPr/>
        </p:nvSpPr>
        <p:spPr>
          <a:xfrm rot="10800000" flipH="1">
            <a:off x="5791200" y="1905000"/>
            <a:ext cx="1752600" cy="685800"/>
          </a:xfrm>
          <a:prstGeom prst="bentUpArrow">
            <a:avLst>
              <a:gd name="adj1" fmla="val 40920"/>
              <a:gd name="adj2" fmla="val 25000"/>
              <a:gd name="adj3" fmla="val 25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3048000" y="4114801"/>
            <a:ext cx="2209800" cy="923330"/>
          </a:xfrm>
          <a:prstGeom prst="rect">
            <a:avLst/>
          </a:prstGeom>
          <a:noFill/>
          <a:ln w="254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To study the philosophical values</a:t>
            </a:r>
            <a:endParaRPr lang="en-US" dirty="0"/>
          </a:p>
        </p:txBody>
      </p:sp>
      <p:sp>
        <p:nvSpPr>
          <p:cNvPr id="62" name="Right Arrow 61"/>
          <p:cNvSpPr/>
          <p:nvPr/>
        </p:nvSpPr>
        <p:spPr>
          <a:xfrm flipH="1">
            <a:off x="2438400" y="4267200"/>
            <a:ext cx="457200" cy="45720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Badaruddin USM (c)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 r="50000"/>
          <a:stretch>
            <a:fillRect/>
          </a:stretch>
        </p:blipFill>
        <p:spPr bwMode="auto">
          <a:xfrm>
            <a:off x="61665" y="152400"/>
            <a:ext cx="4651012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31324" y="375660"/>
            <a:ext cx="714375" cy="69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1667"/>
          <a:stretch>
            <a:fillRect/>
          </a:stretch>
        </p:blipFill>
        <p:spPr bwMode="auto">
          <a:xfrm>
            <a:off x="4476164" y="2667000"/>
            <a:ext cx="4591639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6" descr="http://4.bp.blogspot.com/_MJC_-n8ZzoQ/TAx-dKWFGdI/AAAAAAAARqY/Usj3Tbn3P_c/s1600/ringgit+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3863260"/>
            <a:ext cx="3505200" cy="2632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28125" t="20000" r="50625" b="8000"/>
          <a:stretch>
            <a:fillRect/>
          </a:stretch>
        </p:blipFill>
        <p:spPr bwMode="auto">
          <a:xfrm>
            <a:off x="6541478" y="58274"/>
            <a:ext cx="2532185" cy="268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http://pemandu.gov.my/etp-roadmap/wp-content/uploads/2010/10/P1010877-1024x6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2338" y="1219200"/>
            <a:ext cx="1969477" cy="1415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 descr="http://www.maldivesonlineguide.com/wp-content/thumbnails/1067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447" y="3715874"/>
            <a:ext cx="3446585" cy="3294529"/>
          </a:xfrm>
          <a:prstGeom prst="rect">
            <a:avLst/>
          </a:prstGeom>
          <a:noFill/>
        </p:spPr>
      </p:pic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Badaruddin USM (c)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libri"/>
              </a:rPr>
              <a:t>Objectives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/>
              </a:rPr>
              <a:t>Specific, measureable, achievable, realistic within the time frame</a:t>
            </a:r>
          </a:p>
          <a:p>
            <a:pPr eaLnBrk="1" hangingPunct="1">
              <a:buFont typeface="Arial" charset="0"/>
              <a:buNone/>
            </a:pPr>
            <a:endParaRPr lang="en-US">
              <a:latin typeface="Calibri"/>
            </a:endParaRPr>
          </a:p>
          <a:p>
            <a:pPr eaLnBrk="1" hangingPunct="1"/>
            <a:r>
              <a:rPr lang="en-US">
                <a:latin typeface="Calibri"/>
              </a:rPr>
              <a:t>Relate to problem statement/research question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3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/>
          <a:lstStyle/>
          <a:p>
            <a:pPr eaLnBrk="1" hangingPunct="1"/>
            <a:r>
              <a:rPr lang="en-GB">
                <a:solidFill>
                  <a:srgbClr val="0000FF"/>
                </a:solidFill>
                <a:latin typeface="Calibri"/>
              </a:rPr>
              <a:t>FRGS</a:t>
            </a:r>
          </a:p>
        </p:txBody>
      </p:sp>
      <p:sp>
        <p:nvSpPr>
          <p:cNvPr id="8195" name="Content Placeholder 4"/>
          <p:cNvSpPr>
            <a:spLocks noGrp="1"/>
          </p:cNvSpPr>
          <p:nvPr>
            <p:ph idx="1"/>
          </p:nvPr>
        </p:nvSpPr>
        <p:spPr>
          <a:xfrm>
            <a:off x="468313" y="2133600"/>
            <a:ext cx="8229600" cy="4525963"/>
          </a:xfrm>
        </p:spPr>
        <p:txBody>
          <a:bodyPr/>
          <a:lstStyle/>
          <a:p>
            <a:pPr eaLnBrk="1" hangingPunct="1"/>
            <a:r>
              <a:rPr lang="en-GB">
                <a:solidFill>
                  <a:srgbClr val="006600"/>
                </a:solidFill>
                <a:latin typeface="Calibri"/>
              </a:rPr>
              <a:t>Fundamental Research Grant Scheme</a:t>
            </a:r>
          </a:p>
          <a:p>
            <a:pPr eaLnBrk="1" hangingPunct="1"/>
            <a:r>
              <a:rPr lang="en-GB">
                <a:solidFill>
                  <a:srgbClr val="CC0099"/>
                </a:solidFill>
                <a:latin typeface="Calibri"/>
              </a:rPr>
              <a:t>Introduced in 2006</a:t>
            </a:r>
          </a:p>
          <a:p>
            <a:pPr eaLnBrk="1" hangingPunct="1"/>
            <a:r>
              <a:rPr lang="en-GB">
                <a:solidFill>
                  <a:srgbClr val="C00000"/>
                </a:solidFill>
                <a:latin typeface="Calibri"/>
              </a:rPr>
              <a:t>Allocation </a:t>
            </a:r>
          </a:p>
          <a:p>
            <a:pPr lvl="1" eaLnBrk="1" hangingPunct="1">
              <a:buFont typeface="Wingdings" charset="2"/>
              <a:buChar char="Ø"/>
            </a:pPr>
            <a:r>
              <a:rPr lang="en-GB">
                <a:solidFill>
                  <a:srgbClr val="9933FF"/>
                </a:solidFill>
                <a:latin typeface="Calibri"/>
              </a:rPr>
              <a:t>RM285 j for RKM-9</a:t>
            </a:r>
          </a:p>
          <a:p>
            <a:pPr lvl="1" eaLnBrk="1" hangingPunct="1">
              <a:buFont typeface="Wingdings" charset="2"/>
              <a:buChar char="Ø"/>
            </a:pPr>
            <a:r>
              <a:rPr lang="en-GB">
                <a:solidFill>
                  <a:srgbClr val="006600"/>
                </a:solidFill>
                <a:latin typeface="Calibri"/>
              </a:rPr>
              <a:t>RM300 j for RMK-10</a:t>
            </a:r>
          </a:p>
          <a:p>
            <a:pPr eaLnBrk="1" hangingPunct="1"/>
            <a:endParaRPr lang="en-GB">
              <a:solidFill>
                <a:srgbClr val="C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pPr eaLnBrk="1" hangingPunct="1"/>
            <a:r>
              <a:rPr lang="en-US" sz="6000" b="1">
                <a:solidFill>
                  <a:srgbClr val="000000"/>
                </a:solidFill>
                <a:latin typeface="Calibri"/>
              </a:rPr>
              <a:t>Methodology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Clear and detailed description </a:t>
            </a:r>
          </a:p>
          <a:p>
            <a:pPr eaLnBrk="1" hangingPunct="1">
              <a:buFont typeface="Arial" charset="0"/>
              <a:buNone/>
            </a:pPr>
            <a:r>
              <a:rPr lang="en-US">
                <a:solidFill>
                  <a:srgbClr val="000000"/>
                </a:solidFill>
                <a:latin typeface="Calibri"/>
              </a:rPr>
              <a:t>	(may consists of field work, sampling, interviews, analysis, lab work of different phases, ect)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Able to achieve research objectives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Good to include research design, flow chart, Gantt chart, research activities &amp; milestones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sz="4000">
                <a:solidFill>
                  <a:srgbClr val="0000FF"/>
                </a:solidFill>
                <a:latin typeface="Calibri"/>
              </a:rPr>
              <a:t>Expected Results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/>
              </a:rPr>
              <a:t>New theory/findings/knowledge/New model</a:t>
            </a:r>
          </a:p>
          <a:p>
            <a:pPr eaLnBrk="1" hangingPunct="1"/>
            <a:r>
              <a:rPr lang="en-US">
                <a:latin typeface="Calibri"/>
              </a:rPr>
              <a:t>Publications in indexed jornals, IP</a:t>
            </a:r>
          </a:p>
          <a:p>
            <a:pPr eaLnBrk="1" hangingPunct="1"/>
            <a:r>
              <a:rPr lang="en-US">
                <a:latin typeface="Calibri"/>
              </a:rPr>
              <a:t>Human capital</a:t>
            </a:r>
          </a:p>
          <a:p>
            <a:pPr eaLnBrk="1" hangingPunct="1"/>
            <a:r>
              <a:rPr lang="en-US">
                <a:latin typeface="Calibri"/>
              </a:rPr>
              <a:t>Impact on society/economy/nation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1143000"/>
          </a:xfrm>
        </p:spPr>
        <p:txBody>
          <a:bodyPr/>
          <a:lstStyle/>
          <a:p>
            <a:pPr algn="l" eaLnBrk="1" hangingPunct="1"/>
            <a:r>
              <a:rPr lang="en-US" sz="4000">
                <a:solidFill>
                  <a:srgbClr val="0000FF"/>
                </a:solidFill>
                <a:latin typeface="Calibri"/>
              </a:rPr>
              <a:t>The Team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Evidence of previous successful projects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Qualification of team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Well-balanced team, </a:t>
            </a:r>
            <a:r>
              <a:rPr lang="en-US" b="1">
                <a:solidFill>
                  <a:srgbClr val="FF0000"/>
                </a:solidFill>
                <a:latin typeface="Calibri"/>
              </a:rPr>
              <a:t>sustainability of cohort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Multi-disciplinary, not marriage of convience</a:t>
            </a:r>
          </a:p>
          <a:p>
            <a:pPr eaLnBrk="1" hangingPunct="1"/>
            <a:r>
              <a:rPr lang="en-US">
                <a:solidFill>
                  <a:srgbClr val="000000"/>
                </a:solidFill>
                <a:latin typeface="Calibri"/>
              </a:rPr>
              <a:t>No democractization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team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It is about </a:t>
            </a:r>
            <a:r>
              <a:rPr lang="en-US" b="1">
                <a:solidFill>
                  <a:srgbClr val="FF0000"/>
                </a:solidFill>
              </a:rPr>
              <a:t>fundamental research </a:t>
            </a:r>
            <a:r>
              <a:rPr lang="en-US"/>
              <a:t>NOT who are your bosses, friends, neighbours etc.</a:t>
            </a:r>
          </a:p>
          <a:p>
            <a:r>
              <a:rPr lang="en-US"/>
              <a:t>Needs politic and democracy here (</a:t>
            </a:r>
            <a:r>
              <a:rPr lang="en-US">
                <a:sym typeface="Wingdings"/>
              </a:rPr>
              <a:t>)</a:t>
            </a:r>
          </a:p>
          <a:p>
            <a:r>
              <a:rPr lang="en-US">
                <a:sym typeface="Wingdings"/>
              </a:rPr>
              <a:t>Should not work in SILO*.</a:t>
            </a:r>
          </a:p>
          <a:p>
            <a:r>
              <a:rPr lang="en-US">
                <a:sym typeface="Wingdings"/>
              </a:rPr>
              <a:t>To recognise others (*)- very important</a:t>
            </a: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Badaruddin USM (c)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eaLnBrk="1" hangingPunct="1"/>
            <a:r>
              <a:rPr lang="en-US" sz="4000">
                <a:solidFill>
                  <a:srgbClr val="0000FF"/>
                </a:solidFill>
                <a:latin typeface="Calibri"/>
              </a:rPr>
              <a:t>Quality Research Proposal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1066800" y="952501"/>
            <a:ext cx="8077200" cy="4952998"/>
          </a:xfrm>
        </p:spPr>
        <p:txBody>
          <a:bodyPr/>
          <a:lstStyle/>
          <a:p>
            <a:pPr marL="285750" indent="-285750" eaLnBrk="1" hangingPunct="1"/>
            <a:r>
              <a:rPr lang="en-US" sz="2800">
                <a:solidFill>
                  <a:srgbClr val="000000"/>
                </a:solidFill>
                <a:latin typeface="Calibri"/>
              </a:rPr>
              <a:t>Panel-Friendly Proposal.</a:t>
            </a:r>
          </a:p>
          <a:p>
            <a:pPr eaLnBrk="1" hangingPunct="1"/>
            <a:r>
              <a:rPr lang="en-US" sz="2800">
                <a:solidFill>
                  <a:srgbClr val="9900FF"/>
                </a:solidFill>
              </a:rPr>
              <a:t>Novel/cutting edge/high impact</a:t>
            </a:r>
          </a:p>
          <a:p>
            <a:pPr lvl="1" eaLnBrk="1" hangingPunct="1"/>
            <a:r>
              <a:rPr lang="en-US">
                <a:solidFill>
                  <a:srgbClr val="C00000"/>
                </a:solidFill>
              </a:rPr>
              <a:t>Provides Examples</a:t>
            </a:r>
            <a:endParaRPr lang="en-US">
              <a:solidFill>
                <a:srgbClr val="000000"/>
              </a:solidFill>
              <a:latin typeface="Calibri"/>
            </a:endParaRPr>
          </a:p>
          <a:p>
            <a:pPr marL="285750" indent="-285750" eaLnBrk="1" hangingPunct="1"/>
            <a:r>
              <a:rPr lang="en-US" sz="2800">
                <a:solidFill>
                  <a:srgbClr val="000000"/>
                </a:solidFill>
                <a:latin typeface="Calibri"/>
              </a:rPr>
              <a:t>Good Scientific Background</a:t>
            </a:r>
          </a:p>
          <a:p>
            <a:pPr marL="285750" indent="-285750" eaLnBrk="1" hangingPunct="1"/>
            <a:r>
              <a:rPr lang="en-US" sz="2800">
                <a:solidFill>
                  <a:srgbClr val="000000"/>
                </a:solidFill>
                <a:latin typeface="Calibri"/>
              </a:rPr>
              <a:t>Rationale</a:t>
            </a:r>
          </a:p>
          <a:p>
            <a:pPr marL="285750" indent="-285750" eaLnBrk="1" hangingPunct="1"/>
            <a:r>
              <a:rPr lang="en-US" sz="2800">
                <a:solidFill>
                  <a:srgbClr val="000000"/>
                </a:solidFill>
                <a:latin typeface="Calibri"/>
              </a:rPr>
              <a:t>Methodology: Sound, and practical, able to do</a:t>
            </a:r>
          </a:p>
          <a:p>
            <a:pPr marL="285750" indent="-285750" eaLnBrk="1" hangingPunct="1"/>
            <a:r>
              <a:rPr lang="en-US" sz="2800">
                <a:solidFill>
                  <a:srgbClr val="000000"/>
                </a:solidFill>
                <a:latin typeface="Calibri"/>
              </a:rPr>
              <a:t>Budget: Reasonable and practical</a:t>
            </a:r>
          </a:p>
          <a:p>
            <a:pPr eaLnBrk="1" hangingPunct="1"/>
            <a:r>
              <a:rPr lang="en-US" sz="2800">
                <a:solidFill>
                  <a:srgbClr val="000000"/>
                </a:solidFill>
              </a:rPr>
              <a:t>Meticulous</a:t>
            </a:r>
          </a:p>
          <a:p>
            <a:pPr eaLnBrk="1" hangingPunct="1"/>
            <a:r>
              <a:rPr lang="en-US" sz="2800">
                <a:solidFill>
                  <a:srgbClr val="000000"/>
                </a:solidFill>
              </a:rPr>
              <a:t>Proper use of language</a:t>
            </a:r>
          </a:p>
          <a:p>
            <a:pPr eaLnBrk="1" hangingPunct="1"/>
            <a:r>
              <a:rPr lang="en-US" sz="2800">
                <a:solidFill>
                  <a:srgbClr val="000000"/>
                </a:solidFill>
              </a:rPr>
              <a:t>Good formatting and presentation</a:t>
            </a:r>
          </a:p>
          <a:p>
            <a:pPr marL="285750" indent="-285750" eaLnBrk="1" hangingPunct="1"/>
            <a:endParaRPr lang="en-US" sz="2800">
              <a:solidFill>
                <a:srgbClr val="000000"/>
              </a:solidFill>
              <a:latin typeface="Calibri"/>
            </a:endParaRPr>
          </a:p>
          <a:p>
            <a:pPr marL="285750" indent="-285750" eaLnBrk="1" hangingPunct="1"/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4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48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>
                <a:solidFill>
                  <a:srgbClr val="000000"/>
                </a:solidFill>
                <a:latin typeface="Calibri"/>
              </a:rPr>
              <a:t>Main factors for Rejection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1752600" y="1166018"/>
            <a:ext cx="7086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000">
                <a:solidFill>
                  <a:srgbClr val="000000"/>
                </a:solidFill>
                <a:latin typeface="Calibri"/>
              </a:rPr>
              <a:t>Lack of idea, not original, recycled</a:t>
            </a:r>
          </a:p>
          <a:p>
            <a:pPr eaLnBrk="1" hangingPunct="1">
              <a:lnSpc>
                <a:spcPct val="90000"/>
              </a:lnSpc>
            </a:pPr>
            <a:r>
              <a:rPr lang="en-US" sz="3000">
                <a:solidFill>
                  <a:srgbClr val="000000"/>
                </a:solidFill>
                <a:latin typeface="Calibri"/>
              </a:rPr>
              <a:t>Unfocused research plan</a:t>
            </a:r>
          </a:p>
          <a:p>
            <a:pPr eaLnBrk="1" hangingPunct="1">
              <a:lnSpc>
                <a:spcPct val="90000"/>
              </a:lnSpc>
            </a:pPr>
            <a:r>
              <a:rPr lang="en-US" sz="3000">
                <a:solidFill>
                  <a:srgbClr val="000000"/>
                </a:solidFill>
                <a:latin typeface="Calibri"/>
              </a:rPr>
              <a:t>Lack of experience of team members</a:t>
            </a:r>
          </a:p>
          <a:p>
            <a:pPr eaLnBrk="1" hangingPunct="1">
              <a:lnSpc>
                <a:spcPct val="90000"/>
              </a:lnSpc>
            </a:pPr>
            <a:r>
              <a:rPr lang="en-US" sz="3000">
                <a:solidFill>
                  <a:srgbClr val="000000"/>
                </a:solidFill>
                <a:latin typeface="Calibri"/>
              </a:rPr>
              <a:t>Background not relevant to topics</a:t>
            </a:r>
          </a:p>
          <a:p>
            <a:pPr eaLnBrk="1" hangingPunct="1">
              <a:lnSpc>
                <a:spcPct val="90000"/>
              </a:lnSpc>
            </a:pPr>
            <a:r>
              <a:rPr lang="en-US" sz="3000">
                <a:solidFill>
                  <a:srgbClr val="000000"/>
                </a:solidFill>
                <a:latin typeface="Calibri"/>
              </a:rPr>
              <a:t>Lack of knowledge in related R&amp;I fields</a:t>
            </a:r>
          </a:p>
          <a:p>
            <a:pPr eaLnBrk="1" hangingPunct="1">
              <a:lnSpc>
                <a:spcPct val="90000"/>
              </a:lnSpc>
            </a:pPr>
            <a:r>
              <a:rPr lang="en-US" sz="3000">
                <a:solidFill>
                  <a:srgbClr val="000000"/>
                </a:solidFill>
                <a:latin typeface="Calibri"/>
              </a:rPr>
              <a:t>Research lacks direction</a:t>
            </a:r>
          </a:p>
          <a:p>
            <a:pPr eaLnBrk="1" hangingPunct="1">
              <a:lnSpc>
                <a:spcPct val="90000"/>
              </a:lnSpc>
            </a:pPr>
            <a:r>
              <a:rPr lang="en-US" sz="3000">
                <a:solidFill>
                  <a:srgbClr val="000000"/>
                </a:solidFill>
                <a:latin typeface="Calibri"/>
              </a:rPr>
              <a:t>Weak methodology</a:t>
            </a:r>
          </a:p>
          <a:p>
            <a:pPr eaLnBrk="1" hangingPunct="1">
              <a:lnSpc>
                <a:spcPct val="90000"/>
              </a:lnSpc>
            </a:pPr>
            <a:r>
              <a:rPr lang="en-US" sz="3000">
                <a:solidFill>
                  <a:srgbClr val="000000"/>
                </a:solidFill>
                <a:latin typeface="Calibri"/>
              </a:rPr>
              <a:t>Lack of rationale</a:t>
            </a:r>
          </a:p>
          <a:p>
            <a:pPr eaLnBrk="1" hangingPunct="1">
              <a:lnSpc>
                <a:spcPct val="90000"/>
              </a:lnSpc>
            </a:pPr>
            <a:r>
              <a:rPr lang="en-US" sz="3000">
                <a:solidFill>
                  <a:srgbClr val="000000"/>
                </a:solidFill>
                <a:latin typeface="Calibri"/>
              </a:rPr>
              <a:t>Too ambitious (or syok sendiri)</a:t>
            </a:r>
          </a:p>
          <a:p>
            <a:pPr eaLnBrk="1" hangingPunct="1">
              <a:lnSpc>
                <a:spcPct val="90000"/>
              </a:lnSpc>
            </a:pPr>
            <a:endParaRPr lang="en-US" sz="3000">
              <a:latin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3000">
              <a:latin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3000">
              <a:latin typeface="Calibri"/>
            </a:endParaRPr>
          </a:p>
          <a:p>
            <a:pPr eaLnBrk="1" hangingPunct="1">
              <a:lnSpc>
                <a:spcPct val="90000"/>
              </a:lnSpc>
            </a:pPr>
            <a:endParaRPr lang="en-US" sz="3000"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/>
              <a:t>The Search for grant winning titles/topics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Badaruddin USM (c)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The title/Topic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447800"/>
            <a:ext cx="7696200" cy="5105400"/>
          </a:xfrm>
        </p:spPr>
        <p:txBody>
          <a:bodyPr/>
          <a:lstStyle/>
          <a:p>
            <a:r>
              <a:rPr lang="en-US" sz="2800">
                <a:solidFill>
                  <a:srgbClr val="000000"/>
                </a:solidFill>
              </a:rPr>
              <a:t>Do your homework</a:t>
            </a:r>
          </a:p>
          <a:p>
            <a:r>
              <a:rPr lang="en-US" sz="2800" b="1">
                <a:solidFill>
                  <a:srgbClr val="0000FF"/>
                </a:solidFill>
              </a:rPr>
              <a:t>Outside the box, the blue ocean</a:t>
            </a:r>
          </a:p>
          <a:p>
            <a:r>
              <a:rPr lang="en-US" sz="2800">
                <a:solidFill>
                  <a:srgbClr val="000000"/>
                </a:solidFill>
              </a:rPr>
              <a:t>Jangan syok sendiri</a:t>
            </a:r>
          </a:p>
          <a:p>
            <a:r>
              <a:rPr lang="en-US" sz="2800">
                <a:solidFill>
                  <a:srgbClr val="000000"/>
                </a:solidFill>
              </a:rPr>
              <a:t>We don’t expect you to solve the world’s problems</a:t>
            </a:r>
          </a:p>
          <a:p>
            <a:r>
              <a:rPr lang="en-US" sz="2800">
                <a:solidFill>
                  <a:srgbClr val="000000"/>
                </a:solidFill>
              </a:rPr>
              <a:t>Should be a marriange of convinience</a:t>
            </a:r>
          </a:p>
          <a:p>
            <a:r>
              <a:rPr lang="en-US" sz="2800">
                <a:solidFill>
                  <a:srgbClr val="000000"/>
                </a:solidFill>
              </a:rPr>
              <a:t>Must sound </a:t>
            </a:r>
            <a:r>
              <a:rPr lang="en-US" sz="2800" b="1">
                <a:solidFill>
                  <a:srgbClr val="000000"/>
                </a:solidFill>
              </a:rPr>
              <a:t>FUNDAMENTAL</a:t>
            </a:r>
          </a:p>
          <a:p>
            <a:r>
              <a:rPr lang="en-US" sz="2800">
                <a:solidFill>
                  <a:srgbClr val="000000"/>
                </a:solidFill>
              </a:rPr>
              <a:t>Must warrant 1-3 years of term investigation</a:t>
            </a:r>
          </a:p>
          <a:p>
            <a:r>
              <a:rPr lang="en-US" sz="2800">
                <a:solidFill>
                  <a:srgbClr val="000000"/>
                </a:solidFill>
              </a:rPr>
              <a:t>Must in line with the national agenda(s) or plans</a:t>
            </a:r>
          </a:p>
          <a:p>
            <a:endParaRPr lang="en-US" sz="280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Badaruddin USM (c)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Apply to get.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Badaruddin USM (c)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Good Luck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Badaruddin USM (c)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447800" y="685800"/>
            <a:ext cx="754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>
                <a:solidFill>
                  <a:schemeClr val="bg1"/>
                </a:solidFill>
                <a:latin typeface="Calibri" charset="0"/>
                <a:cs typeface="Calibri"/>
              </a:rPr>
              <a:t>THE  EVOLUTION  OF  FRGS  GRANT</a:t>
            </a: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539750" y="620713"/>
            <a:ext cx="8153400" cy="574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514350" indent="-514350" algn="ctr"/>
            <a:r>
              <a:rPr lang="en-US" sz="5300">
                <a:latin typeface="Calibri"/>
                <a:cs typeface="Calibri"/>
              </a:rPr>
              <a:t>Evolution of FRGS</a:t>
            </a:r>
          </a:p>
          <a:p>
            <a:pPr marL="514350" indent="-514350"/>
            <a:endParaRPr lang="en-US" sz="2800">
              <a:latin typeface="Calibri"/>
              <a:cs typeface="Calibri"/>
            </a:endParaRPr>
          </a:p>
          <a:p>
            <a:pPr marL="514350" indent="-514350"/>
            <a:endParaRPr lang="en-US" sz="2800">
              <a:latin typeface="Calibri"/>
              <a:cs typeface="Calibri"/>
            </a:endParaRPr>
          </a:p>
          <a:p>
            <a:pPr marL="514350" indent="-514350">
              <a:buFont typeface="Arial" charset="0"/>
              <a:buAutoNum type="arabicPeriod"/>
            </a:pPr>
            <a:r>
              <a:rPr lang="en-US" sz="2800">
                <a:latin typeface="Calibri"/>
                <a:cs typeface="Calibri"/>
              </a:rPr>
              <a:t>1</a:t>
            </a:r>
            <a:r>
              <a:rPr lang="en-US" sz="2800" baseline="30000">
                <a:latin typeface="Calibri"/>
                <a:cs typeface="Calibri"/>
              </a:rPr>
              <a:t>ST</a:t>
            </a:r>
            <a:r>
              <a:rPr lang="en-US" sz="2800">
                <a:latin typeface="Calibri"/>
                <a:cs typeface="Calibri"/>
              </a:rPr>
              <a:t>  Phase  (2006 – 2008):</a:t>
            </a:r>
          </a:p>
          <a:p>
            <a:pPr marL="514350" indent="-514350"/>
            <a:r>
              <a:rPr lang="en-US" sz="2800">
                <a:latin typeface="Calibri"/>
                <a:cs typeface="Calibri"/>
              </a:rPr>
              <a:t>                  Enhancing  Research  Culture </a:t>
            </a:r>
          </a:p>
          <a:p>
            <a:pPr marL="514350" indent="-514350">
              <a:buFont typeface="Arial" charset="0"/>
              <a:buAutoNum type="arabicPeriod"/>
            </a:pPr>
            <a:endParaRPr lang="en-US" sz="2800">
              <a:latin typeface="Calibri"/>
              <a:cs typeface="Calibri"/>
            </a:endParaRPr>
          </a:p>
          <a:p>
            <a:pPr marL="514350" indent="-514350">
              <a:buFontTx/>
              <a:buAutoNum type="arabicPeriod" startAt="2"/>
            </a:pPr>
            <a:r>
              <a:rPr lang="en-US" sz="2800">
                <a:latin typeface="Calibri"/>
                <a:cs typeface="Calibri"/>
              </a:rPr>
              <a:t>2</a:t>
            </a:r>
            <a:r>
              <a:rPr lang="en-US" sz="2800" baseline="30000">
                <a:latin typeface="Calibri"/>
                <a:cs typeface="Calibri"/>
              </a:rPr>
              <a:t>nd</a:t>
            </a:r>
            <a:r>
              <a:rPr lang="en-US" sz="2800">
                <a:latin typeface="Calibri"/>
                <a:cs typeface="Calibri"/>
              </a:rPr>
              <a:t>  Phase  (2009 – 2010):</a:t>
            </a:r>
          </a:p>
          <a:p>
            <a:pPr marL="514350" indent="-514350"/>
            <a:r>
              <a:rPr lang="en-US" sz="2800">
                <a:latin typeface="Calibri"/>
                <a:cs typeface="Calibri"/>
              </a:rPr>
              <a:t>                   Inculcating  Research  Quality</a:t>
            </a:r>
          </a:p>
          <a:p>
            <a:pPr marL="514350" indent="-514350"/>
            <a:endParaRPr lang="en-US" sz="2800">
              <a:latin typeface="Calibri"/>
              <a:cs typeface="Calibri"/>
            </a:endParaRPr>
          </a:p>
          <a:p>
            <a:pPr marL="514350" indent="-514350">
              <a:buFontTx/>
              <a:buAutoNum type="arabicPeriod" startAt="3"/>
            </a:pPr>
            <a:r>
              <a:rPr lang="en-US" sz="2800">
                <a:latin typeface="Calibri"/>
                <a:cs typeface="Calibri"/>
              </a:rPr>
              <a:t>3</a:t>
            </a:r>
            <a:r>
              <a:rPr lang="en-US" sz="2800" baseline="30000">
                <a:latin typeface="Calibri"/>
                <a:cs typeface="Calibri"/>
              </a:rPr>
              <a:t>rd</a:t>
            </a:r>
            <a:r>
              <a:rPr lang="en-US" sz="2800">
                <a:latin typeface="Calibri"/>
                <a:cs typeface="Calibri"/>
              </a:rPr>
              <a:t>  Phase  (2011 -  2012):</a:t>
            </a:r>
          </a:p>
          <a:p>
            <a:pPr marL="514350" indent="-514350"/>
            <a:r>
              <a:rPr lang="en-US" sz="2800">
                <a:latin typeface="Calibri"/>
                <a:cs typeface="Calibri"/>
              </a:rPr>
              <a:t>                   Promoting  Research  Excellence</a:t>
            </a:r>
          </a:p>
          <a:p>
            <a:pPr marL="514350" indent="-514350">
              <a:buFont typeface="Arial" charset="0"/>
              <a:buAutoNum type="arabicPeriod"/>
            </a:pPr>
            <a:endParaRPr lang="en-US" sz="28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0"/>
            <a:ext cx="8229600" cy="1828800"/>
          </a:xfrm>
        </p:spPr>
        <p:txBody>
          <a:bodyPr/>
          <a:lstStyle/>
          <a:p>
            <a:r>
              <a:rPr lang="en-US" u="sng"/>
              <a:t>Start your canvas</a:t>
            </a:r>
            <a:r>
              <a:rPr lang="en-US"/>
              <a:t/>
            </a:r>
            <a:br>
              <a:rPr lang="en-US"/>
            </a:br>
            <a:r>
              <a:rPr lang="en-US"/>
              <a:t> draft the research framework</a:t>
            </a:r>
            <a:br>
              <a:rPr lang="en-US"/>
            </a:b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Badaruddin USM (c)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-838200" y="-15240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291" name="Picture 2" descr="G:\Logo BPKI Prof\BPKI LOGO 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29600" y="5638800"/>
            <a:ext cx="91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28600" y="838200"/>
          <a:ext cx="8686800" cy="5641975"/>
        </p:xfrm>
        <a:graphic>
          <a:graphicData uri="http://schemas.openxmlformats.org/drawingml/2006/table">
            <a:tbl>
              <a:tblPr/>
              <a:tblGrid>
                <a:gridCol w="457200"/>
                <a:gridCol w="1295400"/>
                <a:gridCol w="1219200"/>
                <a:gridCol w="1219200"/>
                <a:gridCol w="1143000"/>
                <a:gridCol w="1143000"/>
                <a:gridCol w="1143000"/>
                <a:gridCol w="1066800"/>
              </a:tblGrid>
              <a:tr h="4857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BIL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8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PERKARA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8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FRGS</a:t>
                      </a: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LRGS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8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TRGS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8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PRGS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80"/>
                    </a:solidFill>
                  </a:tcPr>
                </a:tc>
              </a:tr>
              <a:tr h="8826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Single Disciplinary Project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sng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Trans Disciplinary Project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RAGS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8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99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5080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Siling Permohonan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RM250,000 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sng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RM450,000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RM50,000 – RM80,000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RM3 juta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RM1,500,000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RM500,000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6699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5080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Tempoh Penyelidikan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 hingga 3 tahun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sng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 hingga 3 tahun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 hingga  2 tahun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 hingga 5 tahun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 tahun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 tahun</a:t>
                      </a:r>
                    </a:p>
                  </a:txBody>
                  <a:tcPr marL="7012" marR="7012" marT="7013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29337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</a:p>
                  </a:txBody>
                  <a:tcPr marL="7012" marR="7012" marT="7013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5080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KPI</a:t>
                      </a:r>
                    </a:p>
                  </a:txBody>
                  <a:tcPr marL="7012" marR="7012" marT="7013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1 PhD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3 papers in index link journal (2 years)</a:t>
                      </a:r>
                    </a:p>
                  </a:txBody>
                  <a:tcPr marL="7012" marR="7012" marT="7013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012" marR="7012" marT="7013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7012" marR="7012" marT="7013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10 PhD (3 years)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50 papers (3 years)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3 IP (per program) - number of researchers with  Citation Index of 100)</a:t>
                      </a:r>
                    </a:p>
                  </a:txBody>
                  <a:tcPr marL="7012" marR="7012" marT="7013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1 PhD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3 papers in index journal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1 IP (filed)</a:t>
                      </a:r>
                    </a:p>
                  </a:txBody>
                  <a:tcPr marL="7012" marR="7012" marT="7013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 IP/project</a:t>
                      </a:r>
                    </a:p>
                  </a:txBody>
                  <a:tcPr marL="7012" marR="7012" marT="7013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09600" y="0"/>
            <a:ext cx="8153400" cy="914400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en-US" sz="2800" b="1" kern="12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 Gothic" pitchFamily="34" charset="0"/>
                <a:ea typeface="Verdana" pitchFamily="34" charset="0"/>
                <a:cs typeface="Verdana" pitchFamily="34" charset="0"/>
              </a:rPr>
              <a:t>Siling</a:t>
            </a:r>
            <a:r>
              <a:rPr lang="en-US" sz="2800" b="1" kern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 Gothic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b="1" kern="12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 Gothic" pitchFamily="34" charset="0"/>
                <a:ea typeface="Verdana" pitchFamily="34" charset="0"/>
                <a:cs typeface="Verdana" pitchFamily="34" charset="0"/>
              </a:rPr>
              <a:t>dan</a:t>
            </a:r>
            <a:r>
              <a:rPr lang="en-US" sz="2800" b="1" kern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 Gothic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b="1" kern="12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 Gothic" pitchFamily="34" charset="0"/>
                <a:ea typeface="Verdana" pitchFamily="34" charset="0"/>
                <a:cs typeface="Verdana" pitchFamily="34" charset="0"/>
              </a:rPr>
              <a:t>kpi</a:t>
            </a:r>
            <a:r>
              <a:rPr lang="en-US" sz="2800" b="1" kern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 Gothic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2800" b="1" kern="12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 Gothic" pitchFamily="34" charset="0"/>
                <a:ea typeface="Verdana" pitchFamily="34" charset="0"/>
                <a:cs typeface="Verdana" pitchFamily="34" charset="0"/>
              </a:rPr>
              <a:t>dana</a:t>
            </a:r>
            <a:r>
              <a:rPr lang="en-US" sz="2800" b="1" kern="1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 Gothic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800" b="1" kern="12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 Gothic" pitchFamily="34" charset="0"/>
                <a:ea typeface="Verdana" pitchFamily="34" charset="0"/>
                <a:cs typeface="Verdana" pitchFamily="34" charset="0"/>
              </a:rPr>
              <a:t>penyelidikan</a:t>
            </a:r>
            <a:endParaRPr lang="en-US" sz="2800" b="1" kern="1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Century Gothic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1556" name="Picture 2" descr="G:\Logo BPKI Prof\BPKI LOGO 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5800" y="5740400"/>
            <a:ext cx="8382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0"/>
            <a:ext cx="6477000" cy="10668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0000CC"/>
                </a:solidFill>
              </a:rPr>
              <a:t>PROGRAM PENYELIDIKAN FUNDAMENTAL </a:t>
            </a:r>
            <a:endParaRPr lang="en-US" sz="3200" b="1" dirty="0">
              <a:solidFill>
                <a:srgbClr val="0000CC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124200"/>
            <a:ext cx="1676400" cy="1524000"/>
          </a:xfrm>
          <a:prstGeom prst="rect">
            <a:avLst/>
          </a:prstGeom>
          <a:solidFill>
            <a:srgbClr val="FFCC99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rgbClr val="0000CC"/>
                </a:solidFill>
              </a:rPr>
              <a:t>Program </a:t>
            </a:r>
            <a:r>
              <a:rPr lang="en-US" b="1" dirty="0" err="1">
                <a:solidFill>
                  <a:srgbClr val="0000CC"/>
                </a:solidFill>
              </a:rPr>
              <a:t>Penyelidikan</a:t>
            </a:r>
            <a:r>
              <a:rPr lang="en-US" b="1" dirty="0">
                <a:solidFill>
                  <a:srgbClr val="0000CC"/>
                </a:solidFill>
              </a:rPr>
              <a:t> Fundamental</a:t>
            </a:r>
          </a:p>
          <a:p>
            <a:pPr algn="ctr">
              <a:defRPr/>
            </a:pPr>
            <a:endParaRPr lang="en-US" b="1" dirty="0">
              <a:solidFill>
                <a:srgbClr val="0000C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67000" y="1219200"/>
            <a:ext cx="6400800" cy="990600"/>
          </a:xfrm>
          <a:prstGeom prst="rect">
            <a:avLst/>
          </a:prstGeom>
          <a:solidFill>
            <a:srgbClr val="FFCC99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r>
              <a:rPr lang="en-US" sz="1600" b="1" i="1">
                <a:solidFill>
                  <a:srgbClr val="0000CC"/>
                </a:solidFill>
              </a:rPr>
              <a:t>Single Disciplinary Project</a:t>
            </a:r>
          </a:p>
          <a:p>
            <a:endParaRPr lang="en-US" sz="1000" i="1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fi-FI" sz="1400">
                <a:solidFill>
                  <a:schemeClr val="tx1"/>
                </a:solidFill>
              </a:rPr>
              <a:t>permohonan projek penyelidikan melibatkan satu (1) bidang penyelidikan.</a:t>
            </a:r>
          </a:p>
          <a:p>
            <a:pPr>
              <a:buFontTx/>
              <a:buChar char="-"/>
            </a:pPr>
            <a:r>
              <a:rPr lang="fi-FI" sz="1400">
                <a:solidFill>
                  <a:schemeClr val="tx1"/>
                </a:solidFill>
              </a:rPr>
              <a:t>siling peruntukan adalah </a:t>
            </a:r>
            <a:r>
              <a:rPr lang="fi-FI" sz="1400" b="1">
                <a:solidFill>
                  <a:schemeClr val="tx1"/>
                </a:solidFill>
              </a:rPr>
              <a:t>RM250,000.00 </a:t>
            </a:r>
            <a:r>
              <a:rPr lang="fi-FI" sz="1400">
                <a:solidFill>
                  <a:schemeClr val="tx1"/>
                </a:solidFill>
              </a:rPr>
              <a:t>sepanjang tempoh penyelidikan.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67000" y="3886200"/>
            <a:ext cx="6477000" cy="1600200"/>
          </a:xfrm>
          <a:prstGeom prst="rect">
            <a:avLst/>
          </a:prstGeom>
          <a:solidFill>
            <a:srgbClr val="FFCC99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r>
              <a:rPr lang="fi-FI" sz="1600" b="1" i="1">
                <a:solidFill>
                  <a:srgbClr val="0000CC"/>
                </a:solidFill>
              </a:rPr>
              <a:t>Trans Disciplinary Project</a:t>
            </a:r>
          </a:p>
          <a:p>
            <a:endParaRPr lang="en-US" sz="1000">
              <a:solidFill>
                <a:schemeClr val="tx1"/>
              </a:solidFill>
            </a:endParaRPr>
          </a:p>
          <a:p>
            <a:r>
              <a:rPr lang="fi-FI" sz="1400" i="1">
                <a:solidFill>
                  <a:schemeClr val="tx1"/>
                </a:solidFill>
              </a:rPr>
              <a:t> </a:t>
            </a:r>
            <a:r>
              <a:rPr lang="en-US" sz="1400" i="1">
                <a:solidFill>
                  <a:schemeClr val="tx1"/>
                </a:solidFill>
              </a:rPr>
              <a:t>- </a:t>
            </a:r>
            <a:r>
              <a:rPr lang="fi-FI" sz="1400">
                <a:solidFill>
                  <a:schemeClr val="tx1"/>
                </a:solidFill>
              </a:rPr>
              <a:t>permohonan projek penyelidikan melibatkan sekurang-kurangnya tiga (3) bidang penyelidikan (</a:t>
            </a:r>
            <a:r>
              <a:rPr lang="fi-FI" sz="1400" i="1">
                <a:solidFill>
                  <a:schemeClr val="tx1"/>
                </a:solidFill>
              </a:rPr>
              <a:t>trans disciplinary) </a:t>
            </a:r>
            <a:r>
              <a:rPr lang="fi-FI" sz="1400">
                <a:solidFill>
                  <a:schemeClr val="tx1"/>
                </a:solidFill>
              </a:rPr>
              <a:t>melangkaui cluster</a:t>
            </a:r>
            <a:r>
              <a:rPr lang="fi-FI" sz="1400" i="1">
                <a:solidFill>
                  <a:schemeClr val="tx1"/>
                </a:solidFill>
              </a:rPr>
              <a:t> </a:t>
            </a:r>
            <a:r>
              <a:rPr lang="fi-FI" sz="1400">
                <a:solidFill>
                  <a:schemeClr val="tx1"/>
                </a:solidFill>
              </a:rPr>
              <a:t>dari institusi yang sama.</a:t>
            </a:r>
            <a:endParaRPr lang="en-US" sz="1400">
              <a:solidFill>
                <a:schemeClr val="tx1"/>
              </a:solidFill>
            </a:endParaRPr>
          </a:p>
          <a:p>
            <a:r>
              <a:rPr lang="en-US" sz="1400">
                <a:solidFill>
                  <a:schemeClr val="tx1"/>
                </a:solidFill>
              </a:rPr>
              <a:t>- </a:t>
            </a:r>
            <a:r>
              <a:rPr lang="fi-FI" sz="1400">
                <a:solidFill>
                  <a:schemeClr val="tx1"/>
                </a:solidFill>
              </a:rPr>
              <a:t>sasaran hasil penyelidikan yang sama.</a:t>
            </a:r>
            <a:endParaRPr lang="en-US" sz="1400">
              <a:solidFill>
                <a:schemeClr val="tx1"/>
              </a:solidFill>
            </a:endParaRPr>
          </a:p>
          <a:p>
            <a:r>
              <a:rPr lang="fi-FI" sz="1400">
                <a:solidFill>
                  <a:schemeClr val="tx1"/>
                </a:solidFill>
              </a:rPr>
              <a:t>- siling peruntukan adalah </a:t>
            </a:r>
            <a:r>
              <a:rPr lang="fi-FI" sz="1400" b="1">
                <a:solidFill>
                  <a:schemeClr val="tx1"/>
                </a:solidFill>
              </a:rPr>
              <a:t>RM1.5 juta </a:t>
            </a:r>
            <a:r>
              <a:rPr lang="fi-FI" sz="1400">
                <a:solidFill>
                  <a:schemeClr val="tx1"/>
                </a:solidFill>
              </a:rPr>
              <a:t>sepanjang tempoh penyelidikan.</a:t>
            </a:r>
            <a:r>
              <a:rPr lang="fi-FI" sz="1400" i="1">
                <a:solidFill>
                  <a:schemeClr val="tx1"/>
                </a:solidFill>
              </a:rPr>
              <a:t> </a:t>
            </a:r>
            <a:r>
              <a:rPr lang="fi-FI" sz="1400">
                <a:solidFill>
                  <a:schemeClr val="tx1"/>
                </a:solidFill>
              </a:rPr>
              <a:t>  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667000" y="2362200"/>
            <a:ext cx="64770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NoShape">
              <a:avLst/>
            </a:prstTxWarp>
          </a:bodyPr>
          <a:lstStyle/>
          <a:p>
            <a:pPr algn="just"/>
            <a:r>
              <a:rPr lang="en-US" sz="1400" b="1" i="1">
                <a:solidFill>
                  <a:schemeClr val="tx1"/>
                </a:solidFill>
              </a:rPr>
              <a:t>Research Acculturation Grant Scheme (RAGS)</a:t>
            </a:r>
          </a:p>
          <a:p>
            <a:pPr algn="just"/>
            <a:endParaRPr lang="en-US" sz="1400" b="1" i="1">
              <a:solidFill>
                <a:schemeClr val="tx1"/>
              </a:solidFill>
            </a:endParaRPr>
          </a:p>
          <a:p>
            <a:pPr algn="just"/>
            <a:r>
              <a:rPr lang="en-US" sz="1400">
                <a:solidFill>
                  <a:srgbClr val="000000"/>
                </a:solidFill>
              </a:rPr>
              <a:t>-dana tunas yang bertujuan untuk membudayakan penyelidikan di kalangan </a:t>
            </a:r>
            <a:r>
              <a:rPr lang="en-US" sz="1400" b="1">
                <a:solidFill>
                  <a:srgbClr val="000000"/>
                </a:solidFill>
              </a:rPr>
              <a:t>penyelidik muda di IPTA bukan RU</a:t>
            </a:r>
            <a:r>
              <a:rPr lang="en-US" sz="1400">
                <a:solidFill>
                  <a:srgbClr val="000000"/>
                </a:solidFill>
              </a:rPr>
              <a:t> sebagai persediaan untuk membangunkan prestasi penyelidikan supaya dapat berdaya saing di peringkat kebangsaan dan antarabangsa.</a:t>
            </a:r>
            <a:endParaRPr lang="en-US" sz="1400" i="1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667000" y="5562600"/>
            <a:ext cx="6477000" cy="12954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400" b="1" i="1" dirty="0">
                <a:solidFill>
                  <a:schemeClr val="tx1"/>
                </a:solidFill>
              </a:rPr>
              <a:t>Research Acculturation Collaborative Effort (RACE)</a:t>
            </a:r>
          </a:p>
          <a:p>
            <a:pPr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algn="just">
              <a:defRPr/>
            </a:pPr>
            <a:r>
              <a:rPr lang="en-US" sz="1400" dirty="0" err="1">
                <a:solidFill>
                  <a:schemeClr val="tx1"/>
                </a:solidFill>
              </a:rPr>
              <a:t>Membantu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i="1" dirty="0">
                <a:solidFill>
                  <a:schemeClr val="tx1"/>
                </a:solidFill>
              </a:rPr>
              <a:t>Non-</a:t>
            </a:r>
            <a:r>
              <a:rPr lang="en-US" sz="1400" dirty="0">
                <a:solidFill>
                  <a:schemeClr val="tx1"/>
                </a:solidFill>
              </a:rPr>
              <a:t>RU </a:t>
            </a:r>
            <a:r>
              <a:rPr lang="en-US" sz="1400" dirty="0" err="1">
                <a:solidFill>
                  <a:schemeClr val="tx1"/>
                </a:solidFill>
              </a:rPr>
              <a:t>meningkatkan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budaya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penyelidikan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seterusnya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dapat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meningkatkan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i="1" dirty="0">
                <a:solidFill>
                  <a:schemeClr val="tx1"/>
                </a:solidFill>
              </a:rPr>
              <a:t>output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hasil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penyelidikan</a:t>
            </a:r>
            <a:r>
              <a:rPr lang="en-US" sz="1400" dirty="0">
                <a:solidFill>
                  <a:schemeClr val="tx1"/>
                </a:solidFill>
              </a:rPr>
              <a:t>. Usaha </a:t>
            </a:r>
            <a:r>
              <a:rPr lang="en-US" sz="1400" dirty="0" err="1">
                <a:solidFill>
                  <a:schemeClr val="tx1"/>
                </a:solidFill>
              </a:rPr>
              <a:t>ini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dapat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mempercepatkan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i="1" dirty="0">
                <a:solidFill>
                  <a:schemeClr val="tx1"/>
                </a:solidFill>
              </a:rPr>
              <a:t>Non-</a:t>
            </a:r>
            <a:r>
              <a:rPr lang="en-US" sz="1400" dirty="0">
                <a:solidFill>
                  <a:schemeClr val="tx1"/>
                </a:solidFill>
              </a:rPr>
              <a:t>RU </a:t>
            </a:r>
            <a:r>
              <a:rPr lang="en-US" sz="1400" dirty="0" err="1">
                <a:solidFill>
                  <a:schemeClr val="tx1"/>
                </a:solidFill>
              </a:rPr>
              <a:t>untuk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mencapai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tahap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setanding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dengan</a:t>
            </a:r>
            <a:r>
              <a:rPr lang="en-US" sz="1400" dirty="0">
                <a:solidFill>
                  <a:schemeClr val="tx1"/>
                </a:solidFill>
              </a:rPr>
              <a:t> RU yang lain.</a:t>
            </a:r>
          </a:p>
        </p:txBody>
      </p:sp>
      <p:cxnSp>
        <p:nvCxnSpPr>
          <p:cNvPr id="20" name="Straight Arrow Connector 19"/>
          <p:cNvCxnSpPr>
            <a:stCxn id="5" idx="3"/>
            <a:endCxn id="8" idx="1"/>
          </p:cNvCxnSpPr>
          <p:nvPr/>
        </p:nvCxnSpPr>
        <p:spPr>
          <a:xfrm flipV="1">
            <a:off x="1676400" y="1714500"/>
            <a:ext cx="990600" cy="2171700"/>
          </a:xfrm>
          <a:prstGeom prst="straightConnector1">
            <a:avLst/>
          </a:prstGeom>
          <a:ln w="1016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5" idx="3"/>
            <a:endCxn id="26" idx="1"/>
          </p:cNvCxnSpPr>
          <p:nvPr/>
        </p:nvCxnSpPr>
        <p:spPr>
          <a:xfrm flipV="1">
            <a:off x="1676400" y="3048000"/>
            <a:ext cx="990600" cy="838200"/>
          </a:xfrm>
          <a:prstGeom prst="straightConnector1">
            <a:avLst/>
          </a:prstGeom>
          <a:ln w="1016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5" idx="3"/>
            <a:endCxn id="9" idx="1"/>
          </p:cNvCxnSpPr>
          <p:nvPr/>
        </p:nvCxnSpPr>
        <p:spPr>
          <a:xfrm>
            <a:off x="1676400" y="3886200"/>
            <a:ext cx="990600" cy="800100"/>
          </a:xfrm>
          <a:prstGeom prst="straightConnector1">
            <a:avLst/>
          </a:prstGeom>
          <a:ln w="1016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5" idx="3"/>
            <a:endCxn id="17" idx="1"/>
          </p:cNvCxnSpPr>
          <p:nvPr/>
        </p:nvCxnSpPr>
        <p:spPr>
          <a:xfrm>
            <a:off x="1676400" y="3886200"/>
            <a:ext cx="990600" cy="2324100"/>
          </a:xfrm>
          <a:prstGeom prst="straightConnector1">
            <a:avLst/>
          </a:prstGeom>
          <a:ln w="1016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>
                <a:solidFill>
                  <a:srgbClr val="0000FF"/>
                </a:solidFill>
                <a:latin typeface="Calibri"/>
              </a:rPr>
              <a:t>GERAN  JPT 2014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95400" y="1676400"/>
          <a:ext cx="6477000" cy="3657600"/>
        </p:xfrm>
        <a:graphic>
          <a:graphicData uri="http://schemas.openxmlformats.org/drawingml/2006/table">
            <a:tbl>
              <a:tblPr/>
              <a:tblGrid>
                <a:gridCol w="2819400"/>
                <a:gridCol w="36576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JENIS GERAN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PERMOHONAN 2014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LRGS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12 Feb- 12 Mac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FRGS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24 Feb - 24 April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TRGS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17 Mac - 24 Mei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PRGS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3 April – 12 Jun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RAGS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23 Jun – 29 Ogos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RACE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Ogos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GSP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1-30 Sept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BACC6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>
                <a:solidFill>
                  <a:srgbClr val="0000FF"/>
                </a:solidFill>
                <a:latin typeface="Calibri"/>
              </a:rPr>
              <a:t>BIDANG PENYELIDIKAN FRGS</a:t>
            </a:r>
            <a:endParaRPr lang="en-GB" sz="360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428750"/>
            <a:ext cx="8686800" cy="4525963"/>
          </a:xfrm>
        </p:spPr>
        <p:txBody>
          <a:bodyPr/>
          <a:lstStyle/>
          <a:p>
            <a:pPr marL="400050" indent="-400050" eaLnBrk="1" hangingPunct="1">
              <a:buSzPct val="85000"/>
              <a:buFont typeface="Calibri" charset="0"/>
              <a:buAutoNum type="romanLcPeriod"/>
            </a:pPr>
            <a:r>
              <a:rPr lang="en-US" sz="2400" b="1">
                <a:solidFill>
                  <a:srgbClr val="CC0099"/>
                </a:solidFill>
                <a:latin typeface="Calibri"/>
              </a:rPr>
              <a:t>Sains Tulen </a:t>
            </a:r>
            <a:r>
              <a:rPr lang="en-US" sz="2400">
                <a:solidFill>
                  <a:srgbClr val="CC0099"/>
                </a:solidFill>
                <a:latin typeface="Calibri"/>
              </a:rPr>
              <a:t>(</a:t>
            </a:r>
            <a:r>
              <a:rPr lang="en-US" sz="2400" i="1">
                <a:solidFill>
                  <a:srgbClr val="CC0099"/>
                </a:solidFill>
                <a:latin typeface="Calibri"/>
              </a:rPr>
              <a:t>Pure Science</a:t>
            </a:r>
            <a:r>
              <a:rPr lang="en-US" sz="2400">
                <a:solidFill>
                  <a:srgbClr val="CC0099"/>
                </a:solidFill>
                <a:latin typeface="Calibri"/>
              </a:rPr>
              <a:t>)</a:t>
            </a:r>
          </a:p>
          <a:p>
            <a:pPr marL="400050" indent="-400050" eaLnBrk="1" hangingPunct="1">
              <a:buSzPct val="85000"/>
              <a:buFont typeface="Calibri" charset="0"/>
              <a:buAutoNum type="romanLcPeriod"/>
            </a:pPr>
            <a:r>
              <a:rPr lang="en-US" sz="2400" b="1">
                <a:solidFill>
                  <a:srgbClr val="FF0000"/>
                </a:solidFill>
                <a:latin typeface="Calibri"/>
              </a:rPr>
              <a:t>Sains Gunaan </a:t>
            </a:r>
            <a:r>
              <a:rPr lang="en-US" sz="2400">
                <a:solidFill>
                  <a:srgbClr val="FF0000"/>
                </a:solidFill>
                <a:latin typeface="Calibri"/>
              </a:rPr>
              <a:t>(</a:t>
            </a:r>
            <a:r>
              <a:rPr lang="en-US" sz="2400" i="1">
                <a:solidFill>
                  <a:srgbClr val="FF0000"/>
                </a:solidFill>
                <a:latin typeface="Calibri"/>
              </a:rPr>
              <a:t>Applied Science</a:t>
            </a:r>
            <a:r>
              <a:rPr lang="en-US" sz="2400">
                <a:solidFill>
                  <a:srgbClr val="FF0000"/>
                </a:solidFill>
                <a:latin typeface="Calibri"/>
              </a:rPr>
              <a:t>)</a:t>
            </a:r>
          </a:p>
          <a:p>
            <a:pPr marL="400050" indent="-400050" eaLnBrk="1" hangingPunct="1">
              <a:buSzPct val="85000"/>
              <a:buFont typeface="Calibri" charset="0"/>
              <a:buAutoNum type="romanLcPeriod"/>
            </a:pPr>
            <a:r>
              <a:rPr lang="en-US" sz="2400" b="1">
                <a:solidFill>
                  <a:srgbClr val="C00000"/>
                </a:solidFill>
                <a:latin typeface="Calibri"/>
              </a:rPr>
              <a:t>Teknologi dan Kejuruteraan </a:t>
            </a:r>
            <a:r>
              <a:rPr lang="en-US" sz="2400">
                <a:solidFill>
                  <a:srgbClr val="C00000"/>
                </a:solidFill>
                <a:latin typeface="Calibri"/>
              </a:rPr>
              <a:t>(</a:t>
            </a:r>
            <a:r>
              <a:rPr lang="en-US" sz="2400" i="1">
                <a:solidFill>
                  <a:srgbClr val="C00000"/>
                </a:solidFill>
                <a:latin typeface="Calibri"/>
              </a:rPr>
              <a:t>Technology and Engineering</a:t>
            </a:r>
            <a:r>
              <a:rPr lang="en-US" sz="2400">
                <a:solidFill>
                  <a:srgbClr val="C00000"/>
                </a:solidFill>
                <a:latin typeface="Calibri"/>
              </a:rPr>
              <a:t>)</a:t>
            </a:r>
          </a:p>
          <a:p>
            <a:pPr marL="400050" indent="-400050" eaLnBrk="1" hangingPunct="1">
              <a:buSzPct val="85000"/>
              <a:buFont typeface="Calibri" charset="0"/>
              <a:buAutoNum type="romanLcPeriod"/>
            </a:pPr>
            <a:r>
              <a:rPr lang="en-US" sz="2400" b="1">
                <a:solidFill>
                  <a:srgbClr val="006600"/>
                </a:solidFill>
                <a:latin typeface="Calibri"/>
              </a:rPr>
              <a:t>Sains Kesihatan dan Klinikal </a:t>
            </a:r>
            <a:r>
              <a:rPr lang="en-US" sz="2400">
                <a:solidFill>
                  <a:srgbClr val="006600"/>
                </a:solidFill>
                <a:latin typeface="Calibri"/>
              </a:rPr>
              <a:t>(</a:t>
            </a:r>
            <a:r>
              <a:rPr lang="en-US" sz="2400" i="1">
                <a:solidFill>
                  <a:srgbClr val="006600"/>
                </a:solidFill>
                <a:latin typeface="Calibri"/>
              </a:rPr>
              <a:t>Clinical and Health Sciences</a:t>
            </a:r>
            <a:r>
              <a:rPr lang="en-US" sz="2400">
                <a:solidFill>
                  <a:srgbClr val="006600"/>
                </a:solidFill>
                <a:latin typeface="Calibri"/>
              </a:rPr>
              <a:t>)</a:t>
            </a:r>
          </a:p>
          <a:p>
            <a:pPr marL="400050" indent="-400050" eaLnBrk="1" hangingPunct="1">
              <a:buSzPct val="85000"/>
              <a:buFont typeface="Calibri" charset="0"/>
              <a:buAutoNum type="romanLcPeriod"/>
            </a:pPr>
            <a:r>
              <a:rPr lang="en-US" sz="2400" b="1">
                <a:solidFill>
                  <a:srgbClr val="6600CC"/>
                </a:solidFill>
                <a:latin typeface="Calibri"/>
              </a:rPr>
              <a:t>Sains Sosial </a:t>
            </a:r>
            <a:r>
              <a:rPr lang="en-US" sz="2400">
                <a:solidFill>
                  <a:srgbClr val="6600CC"/>
                </a:solidFill>
                <a:latin typeface="Calibri"/>
              </a:rPr>
              <a:t>(</a:t>
            </a:r>
            <a:r>
              <a:rPr lang="en-US" sz="2400" i="1">
                <a:solidFill>
                  <a:srgbClr val="6600CC"/>
                </a:solidFill>
                <a:latin typeface="Calibri"/>
              </a:rPr>
              <a:t>Social Sciences</a:t>
            </a:r>
            <a:r>
              <a:rPr lang="en-US" sz="2400">
                <a:solidFill>
                  <a:srgbClr val="6600CC"/>
                </a:solidFill>
                <a:latin typeface="Calibri"/>
              </a:rPr>
              <a:t>)</a:t>
            </a:r>
          </a:p>
          <a:p>
            <a:pPr marL="400050" indent="-400050" eaLnBrk="1" hangingPunct="1">
              <a:buSzPct val="85000"/>
              <a:buFont typeface="Calibri" charset="0"/>
              <a:buAutoNum type="romanLcPeriod"/>
            </a:pPr>
            <a:r>
              <a:rPr lang="en-US" sz="2400" b="1">
                <a:solidFill>
                  <a:srgbClr val="990000"/>
                </a:solidFill>
                <a:latin typeface="Calibri"/>
              </a:rPr>
              <a:t>Sastera dan Sastera Ikhtisas (</a:t>
            </a:r>
            <a:r>
              <a:rPr lang="en-US" sz="2400" b="1" i="1">
                <a:solidFill>
                  <a:srgbClr val="990000"/>
                </a:solidFill>
                <a:latin typeface="Calibri"/>
              </a:rPr>
              <a:t>Arts and Applied Arts</a:t>
            </a:r>
            <a:r>
              <a:rPr lang="en-US" sz="2400" b="1">
                <a:solidFill>
                  <a:srgbClr val="990000"/>
                </a:solidFill>
                <a:latin typeface="Calibri"/>
              </a:rPr>
              <a:t>)</a:t>
            </a:r>
          </a:p>
          <a:p>
            <a:pPr marL="400050" indent="-400050" eaLnBrk="1" hangingPunct="1">
              <a:buSzPct val="85000"/>
              <a:buFont typeface="Calibri" charset="0"/>
              <a:buAutoNum type="romanLcPeriod"/>
            </a:pPr>
            <a:r>
              <a:rPr lang="en-US" sz="2400" b="1">
                <a:solidFill>
                  <a:srgbClr val="0000FF"/>
                </a:solidFill>
                <a:latin typeface="Calibri"/>
              </a:rPr>
              <a:t>Sains Tabii dan Warisan Negara </a:t>
            </a:r>
            <a:r>
              <a:rPr lang="en-US" sz="2400">
                <a:solidFill>
                  <a:srgbClr val="0000FF"/>
                </a:solidFill>
                <a:latin typeface="Calibri"/>
              </a:rPr>
              <a:t>(</a:t>
            </a:r>
            <a:r>
              <a:rPr lang="en-US" sz="2400" i="1">
                <a:solidFill>
                  <a:srgbClr val="0000FF"/>
                </a:solidFill>
                <a:latin typeface="Calibri"/>
              </a:rPr>
              <a:t>Natural Sciences and National Heritage</a:t>
            </a:r>
            <a:r>
              <a:rPr lang="en-US" sz="2400">
                <a:solidFill>
                  <a:srgbClr val="0000FF"/>
                </a:solidFill>
                <a:latin typeface="Calibri"/>
              </a:rPr>
              <a:t>)</a:t>
            </a:r>
          </a:p>
          <a:p>
            <a:pPr marL="400050" indent="-400050" eaLnBrk="1" hangingPunct="1">
              <a:buSzPct val="85000"/>
              <a:buFont typeface="Calibri" charset="0"/>
              <a:buAutoNum type="romanLcPeriod"/>
            </a:pPr>
            <a:r>
              <a:rPr lang="en-US" sz="2400" b="1">
                <a:solidFill>
                  <a:srgbClr val="FF0000"/>
                </a:solidFill>
                <a:latin typeface="Calibri"/>
              </a:rPr>
              <a:t>Teknologi Maklumat dan Komunikasi </a:t>
            </a:r>
            <a:r>
              <a:rPr lang="en-US" sz="2400">
                <a:solidFill>
                  <a:srgbClr val="FF0000"/>
                </a:solidFill>
                <a:latin typeface="Calibri"/>
              </a:rPr>
              <a:t>(</a:t>
            </a:r>
            <a:r>
              <a:rPr lang="en-US" sz="2400" i="1">
                <a:solidFill>
                  <a:srgbClr val="FF0000"/>
                </a:solidFill>
                <a:latin typeface="Calibri"/>
              </a:rPr>
              <a:t>ICT</a:t>
            </a:r>
            <a:r>
              <a:rPr lang="en-US" sz="2400">
                <a:solidFill>
                  <a:srgbClr val="FF0000"/>
                </a:solidFill>
                <a:latin typeface="Calibri"/>
              </a:rPr>
              <a:t>)</a:t>
            </a:r>
            <a:r>
              <a:rPr lang="en-US" sz="2400">
                <a:solidFill>
                  <a:srgbClr val="0000FF"/>
                </a:solidFill>
                <a:latin typeface="Calibri"/>
              </a:rPr>
              <a:t> </a:t>
            </a:r>
            <a:endParaRPr lang="en-GB" sz="2400">
              <a:solidFill>
                <a:srgbClr val="0000FF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2946</TotalTime>
  <Words>1659</Words>
  <Application>Microsoft Office PowerPoint</Application>
  <PresentationFormat>On-screen Show (4:3)</PresentationFormat>
  <Paragraphs>434</Paragraphs>
  <Slides>40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2" baseType="lpstr">
      <vt:lpstr>Arial Unicode MS</vt:lpstr>
      <vt:lpstr>宋体</vt:lpstr>
      <vt:lpstr>Arial</vt:lpstr>
      <vt:lpstr>Arial Narrow</vt:lpstr>
      <vt:lpstr>Bernard MT Condensed</vt:lpstr>
      <vt:lpstr>Calibri</vt:lpstr>
      <vt:lpstr>Cambria Math</vt:lpstr>
      <vt:lpstr>Century Gothic</vt:lpstr>
      <vt:lpstr>Times New Roman</vt:lpstr>
      <vt:lpstr>Verdana</vt:lpstr>
      <vt:lpstr>Wingdings</vt:lpstr>
      <vt:lpstr>Office Theme</vt:lpstr>
      <vt:lpstr>Writing a Successful FRGS Grant Proposal</vt:lpstr>
      <vt:lpstr>Present Research</vt:lpstr>
      <vt:lpstr>FRGS</vt:lpstr>
      <vt:lpstr>PowerPoint Presentation</vt:lpstr>
      <vt:lpstr>PowerPoint Presentation</vt:lpstr>
      <vt:lpstr>Siling dan kpi  dana penyelidikan</vt:lpstr>
      <vt:lpstr>PROGRAM PENYELIDIKAN FUNDAMENTAL </vt:lpstr>
      <vt:lpstr>GERAN  JPT 2014</vt:lpstr>
      <vt:lpstr>BIDANG PENYELIDIKAN FRGS</vt:lpstr>
      <vt:lpstr>What is Fundamental Research?</vt:lpstr>
      <vt:lpstr>Definition of Fundamental Research (FR)</vt:lpstr>
      <vt:lpstr>PowerPoint Presentation</vt:lpstr>
      <vt:lpstr>Basic/Fundamental Science</vt:lpstr>
      <vt:lpstr>A proposal to do fundamental research in the arts and social sciences must reflect the following elements:</vt:lpstr>
      <vt:lpstr>KRITERIA PENILAIAN </vt:lpstr>
      <vt:lpstr>JUMLAH BILANGAN PERMOHONAN DAN KELULUSAN PROJEK FRGS  BAGI TEMPOH TAHUN 2006 - 2009</vt:lpstr>
      <vt:lpstr>JUMLAH BILANGAN PERMOHONAN DAN KELULUSAN PROJEK FRGS  BAGI TEMPOH TAHUN 2010 - 2012</vt:lpstr>
      <vt:lpstr>Bilangan Permohonan (2011)</vt:lpstr>
      <vt:lpstr>Bajet Permohonan</vt:lpstr>
      <vt:lpstr>PROSES PERMOHONAN, PENILAIAN DAN PEMANTAUAN FRGS/ERGS</vt:lpstr>
      <vt:lpstr>THE PROPOSAL </vt:lpstr>
      <vt:lpstr>The TITLE</vt:lpstr>
      <vt:lpstr>Executive Summary</vt:lpstr>
      <vt:lpstr>Research Background</vt:lpstr>
      <vt:lpstr>Conceptual Framework</vt:lpstr>
      <vt:lpstr>Example 1 Conceptual Framework of Study</vt:lpstr>
      <vt:lpstr>Example 2 Program Framework</vt:lpstr>
      <vt:lpstr>PowerPoint Presentation</vt:lpstr>
      <vt:lpstr>Objectives</vt:lpstr>
      <vt:lpstr>Methodology</vt:lpstr>
      <vt:lpstr>Expected Results</vt:lpstr>
      <vt:lpstr>The Team</vt:lpstr>
      <vt:lpstr>The team</vt:lpstr>
      <vt:lpstr>Quality Research Proposal</vt:lpstr>
      <vt:lpstr>Main factors for Rejection</vt:lpstr>
      <vt:lpstr>The Search for grant winning titles/topics</vt:lpstr>
      <vt:lpstr>The title/Topic</vt:lpstr>
      <vt:lpstr>Apply to get.</vt:lpstr>
      <vt:lpstr>Good Luck</vt:lpstr>
      <vt:lpstr>Start your canvas  draft the research framework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Ahmad Ismail</cp:lastModifiedBy>
  <cp:revision>459</cp:revision>
  <dcterms:created xsi:type="dcterms:W3CDTF">2014-03-24T00:45:43Z</dcterms:created>
  <dcterms:modified xsi:type="dcterms:W3CDTF">2015-06-19T02:07:15Z</dcterms:modified>
</cp:coreProperties>
</file>